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256" r:id="rId2"/>
    <p:sldId id="303" r:id="rId3"/>
    <p:sldId id="261" r:id="rId4"/>
    <p:sldId id="262" r:id="rId5"/>
    <p:sldId id="264" r:id="rId6"/>
    <p:sldId id="265" r:id="rId7"/>
    <p:sldId id="266" r:id="rId8"/>
    <p:sldId id="272" r:id="rId9"/>
    <p:sldId id="269" r:id="rId10"/>
    <p:sldId id="278" r:id="rId11"/>
    <p:sldId id="279" r:id="rId12"/>
    <p:sldId id="284" r:id="rId13"/>
    <p:sldId id="281" r:id="rId14"/>
    <p:sldId id="283" r:id="rId15"/>
    <p:sldId id="270" r:id="rId16"/>
    <p:sldId id="285" r:id="rId17"/>
    <p:sldId id="286" r:id="rId18"/>
    <p:sldId id="287" r:id="rId19"/>
    <p:sldId id="293" r:id="rId20"/>
    <p:sldId id="288" r:id="rId21"/>
    <p:sldId id="291" r:id="rId22"/>
    <p:sldId id="292" r:id="rId23"/>
    <p:sldId id="331" r:id="rId24"/>
    <p:sldId id="268" r:id="rId25"/>
    <p:sldId id="275" r:id="rId26"/>
    <p:sldId id="271" r:id="rId27"/>
    <p:sldId id="277" r:id="rId28"/>
    <p:sldId id="30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4">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5271"/>
    <a:srgbClr val="514F54"/>
    <a:srgbClr val="D8E088"/>
    <a:srgbClr val="A8BB52"/>
    <a:srgbClr val="6BB9C4"/>
    <a:srgbClr val="266E6D"/>
    <a:srgbClr val="C4C4C4"/>
    <a:srgbClr val="0DBB9A"/>
    <a:srgbClr val="FEFE72"/>
    <a:srgbClr val="8CD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78" d="100"/>
          <a:sy n="78" d="100"/>
        </p:scale>
        <p:origin x="594" y="84"/>
      </p:cViewPr>
      <p:guideLst>
        <p:guide orient="horz" pos="227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5/24/2019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30562185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5/24/2019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extLst>
      <p:ext uri="{BB962C8B-B14F-4D97-AF65-F5344CB8AC3E}">
        <p14:creationId xmlns:p14="http://schemas.microsoft.com/office/powerpoint/2010/main" val="1387130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GB" altLang="en-US"/>
          </a:p>
        </p:txBody>
      </p:sp>
    </p:spTree>
    <p:extLst>
      <p:ext uri="{BB962C8B-B14F-4D97-AF65-F5344CB8AC3E}">
        <p14:creationId xmlns:p14="http://schemas.microsoft.com/office/powerpoint/2010/main" val="1170083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GB" altLang="en-US"/>
          </a:p>
        </p:txBody>
      </p:sp>
    </p:spTree>
    <p:extLst>
      <p:ext uri="{BB962C8B-B14F-4D97-AF65-F5344CB8AC3E}">
        <p14:creationId xmlns:p14="http://schemas.microsoft.com/office/powerpoint/2010/main" val="4026945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GB" altLang="en-US"/>
          </a:p>
        </p:txBody>
      </p:sp>
    </p:spTree>
    <p:extLst>
      <p:ext uri="{BB962C8B-B14F-4D97-AF65-F5344CB8AC3E}">
        <p14:creationId xmlns:p14="http://schemas.microsoft.com/office/powerpoint/2010/main" val="37810576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FB9D2FC-3CA8-40BA-BEB0-6E8AA3C93800}" type="datetimeFigureOut">
              <a:rPr lang="en-GB" smtClean="0"/>
              <a:t>24/05/2019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089382-8222-460F-8D77-CD79CD784286}" type="slidenum">
              <a:rPr lang="en-GB" smtClean="0"/>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 Box 9"/>
          <p:cNvSpPr txBox="1"/>
          <p:nvPr userDrawn="1"/>
        </p:nvSpPr>
        <p:spPr>
          <a:xfrm>
            <a:off x="2837815" y="6551295"/>
            <a:ext cx="9354820" cy="306705"/>
          </a:xfrm>
          <a:prstGeom prst="rect">
            <a:avLst/>
          </a:prstGeom>
          <a:noFill/>
        </p:spPr>
        <p:txBody>
          <a:bodyPr wrap="square" rtlCol="0">
            <a:spAutoFit/>
          </a:bodyPr>
          <a:lstStyle/>
          <a:p>
            <a:r>
              <a:rPr lang="en-US" altLang="en-GB" sz="1400" i="1"/>
              <a:t>Source: https://github.com/gchunev/Dice4D 			                   Contacts: georgi.chunev@gameloft.com</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FB9D2FC-3CA8-40BA-BEB0-6E8AA3C93800}" type="datetimeFigureOut">
              <a:rPr lang="en-GB" smtClean="0"/>
              <a:t>24/05/2019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089382-8222-460F-8D77-CD79CD784286}"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 Box 8"/>
          <p:cNvSpPr txBox="1"/>
          <p:nvPr userDrawn="1"/>
        </p:nvSpPr>
        <p:spPr>
          <a:xfrm>
            <a:off x="2837815" y="6551295"/>
            <a:ext cx="9354820" cy="306705"/>
          </a:xfrm>
          <a:prstGeom prst="rect">
            <a:avLst/>
          </a:prstGeom>
          <a:noFill/>
        </p:spPr>
        <p:txBody>
          <a:bodyPr wrap="square" rtlCol="0">
            <a:spAutoFit/>
          </a:bodyPr>
          <a:lstStyle/>
          <a:p>
            <a:r>
              <a:rPr lang="en-US" altLang="en-GB" sz="1400" i="1"/>
              <a:t>Source: https://github.com/gchunev/Dice4D 			                   Contacts: georgi.chunev@gameloft.com</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FB9D2FC-3CA8-40BA-BEB0-6E8AA3C93800}" type="datetimeFigureOut">
              <a:rPr lang="en-GB" smtClean="0"/>
              <a:t>24/05/2019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089382-8222-460F-8D77-CD79CD784286}"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Box 7"/>
          <p:cNvSpPr txBox="1"/>
          <p:nvPr userDrawn="1"/>
        </p:nvSpPr>
        <p:spPr>
          <a:xfrm>
            <a:off x="2837815" y="6551295"/>
            <a:ext cx="9354820" cy="306705"/>
          </a:xfrm>
          <a:prstGeom prst="rect">
            <a:avLst/>
          </a:prstGeom>
          <a:noFill/>
        </p:spPr>
        <p:txBody>
          <a:bodyPr wrap="square" rtlCol="0">
            <a:spAutoFit/>
          </a:bodyPr>
          <a:lstStyle/>
          <a:p>
            <a:r>
              <a:rPr lang="en-US" altLang="en-GB" sz="1400" i="1"/>
              <a:t>Source: https://github.com/gchunev/Dice4D 			                   Contacts: georgi.chunev@gameloft.com</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514F54"/>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2517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FB9D2FC-3CA8-40BA-BEB0-6E8AA3C93800}" type="datetimeFigureOut">
              <a:rPr lang="en-GB" smtClean="0"/>
              <a:t>24/05/2019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089382-8222-460F-8D77-CD79CD784286}"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B9D2FC-3CA8-40BA-BEB0-6E8AA3C93800}" type="datetimeFigureOut">
              <a:rPr lang="en-GB" smtClean="0"/>
              <a:t>24/05/2019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089382-8222-460F-8D77-CD79CD784286}"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1710055"/>
            <a:ext cx="10746105" cy="2852420"/>
          </a:xfrm>
        </p:spPr>
        <p:txBody>
          <a:bodyPr/>
          <a:lstStyle/>
          <a:p>
            <a:r>
              <a:rPr lang="en-US" sz="6500" b="1" dirty="0" smtClean="0">
                <a:solidFill>
                  <a:srgbClr val="035271"/>
                </a:solidFill>
                <a:effectLst>
                  <a:outerShdw blurRad="38100" dist="38100" dir="2700000" algn="tl">
                    <a:srgbClr val="000000">
                      <a:alpha val="43137"/>
                    </a:srgbClr>
                  </a:outerShdw>
                </a:effectLst>
              </a:rPr>
              <a:t>How to Throw Dice in 4D Space - without dropping your phone</a:t>
            </a:r>
            <a:endParaRPr lang="en-GB" dirty="0"/>
          </a:p>
        </p:txBody>
      </p:sp>
      <p:sp>
        <p:nvSpPr>
          <p:cNvPr id="5" name="Text Placeholder 4"/>
          <p:cNvSpPr>
            <a:spLocks noGrp="1"/>
          </p:cNvSpPr>
          <p:nvPr>
            <p:ph type="body" idx="1"/>
          </p:nvPr>
        </p:nvSpPr>
        <p:spPr/>
        <p:txBody>
          <a:bodyPr/>
          <a:lstStyle/>
          <a:p>
            <a:pPr algn="ctr"/>
            <a:r>
              <a:rPr lang="en-US" altLang="en-GB" dirty="0"/>
              <a:t>Georgi Chunev</a:t>
            </a:r>
          </a:p>
          <a:p>
            <a:pPr algn="ctr"/>
            <a:r>
              <a:rPr lang="en-US" altLang="en-GB" dirty="0"/>
              <a:t>(georgi.chunev@gameloft.com)</a:t>
            </a:r>
          </a:p>
          <a:p>
            <a:pPr algn="ctr"/>
            <a:r>
              <a:rPr lang="en-US" altLang="en-GB" dirty="0"/>
              <a:t>Gameloft - Bulgaria</a:t>
            </a:r>
          </a:p>
        </p:txBody>
      </p:sp>
      <p:pic>
        <p:nvPicPr>
          <p:cNvPr id="2" name="Picture 1" descr="Total Chaos logo - black"/>
          <p:cNvPicPr>
            <a:picLocks noChangeAspect="1"/>
          </p:cNvPicPr>
          <p:nvPr/>
        </p:nvPicPr>
        <p:blipFill>
          <a:blip r:embed="rId2"/>
          <a:stretch>
            <a:fillRect/>
          </a:stretch>
        </p:blipFill>
        <p:spPr>
          <a:xfrm>
            <a:off x="4789170" y="467995"/>
            <a:ext cx="2832100" cy="163957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smtClean="0"/>
              <a:t>Rendering 3D Slices</a:t>
            </a:r>
            <a:endParaRPr lang="en-US" altLang="bg-BG" dirty="0"/>
          </a:p>
        </p:txBody>
      </p:sp>
      <p:sp>
        <p:nvSpPr>
          <p:cNvPr id="3" name="Content Placeholder 2"/>
          <p:cNvSpPr>
            <a:spLocks noGrp="1"/>
          </p:cNvSpPr>
          <p:nvPr>
            <p:ph idx="1"/>
          </p:nvPr>
        </p:nvSpPr>
        <p:spPr>
          <a:xfrm>
            <a:off x="838200" y="1825625"/>
            <a:ext cx="10955655" cy="4351655"/>
          </a:xfrm>
        </p:spPr>
        <p:txBody>
          <a:bodyPr/>
          <a:lstStyle/>
          <a:p>
            <a:r>
              <a:rPr lang="en-US" altLang="en-GB" dirty="0">
                <a:sym typeface="+mn-ea"/>
              </a:rPr>
              <a:t>Marc ten </a:t>
            </a:r>
            <a:r>
              <a:rPr lang="en-US" altLang="en-GB" dirty="0" smtClean="0">
                <a:sym typeface="+mn-ea"/>
              </a:rPr>
              <a:t>Bosch's 4D Toys uses slices.  With this approach you take a 3D planar slice from 4D space and render the resulting 3D objects using standard techniques. This approach is </a:t>
            </a:r>
            <a:r>
              <a:rPr lang="en-US" altLang="en-US" dirty="0" smtClean="0"/>
              <a:t>problematic </a:t>
            </a:r>
            <a:r>
              <a:rPr lang="en-US" altLang="en-US" dirty="0"/>
              <a:t>when trying to observe </a:t>
            </a:r>
            <a:r>
              <a:rPr lang="en-US" altLang="en-US" dirty="0" smtClean="0"/>
              <a:t>jumping and rolling objects, as is the case with our die.</a:t>
            </a:r>
            <a:endParaRPr lang="en-US" altLang="en-US" dirty="0"/>
          </a:p>
          <a:p>
            <a:endParaRPr lang="en-US" dirty="0">
              <a:solidFill>
                <a:schemeClr val="tx1"/>
              </a:solidFill>
              <a:sym typeface="+mn-ea"/>
            </a:endParaRPr>
          </a:p>
        </p:txBody>
      </p:sp>
      <p:pic>
        <p:nvPicPr>
          <p:cNvPr id="4" name="FalseFarflungAphid-mobi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30027" y="3491230"/>
            <a:ext cx="4572000" cy="2571750"/>
          </a:xfrm>
          <a:prstGeom prst="rect">
            <a:avLst/>
          </a:prstGeom>
        </p:spPr>
      </p:pic>
      <p:sp>
        <p:nvSpPr>
          <p:cNvPr id="8" name="TextBox 7"/>
          <p:cNvSpPr txBox="1"/>
          <p:nvPr/>
        </p:nvSpPr>
        <p:spPr>
          <a:xfrm>
            <a:off x="3159125" y="6113780"/>
            <a:ext cx="6312535" cy="337820"/>
          </a:xfrm>
          <a:prstGeom prst="rect">
            <a:avLst/>
          </a:prstGeom>
          <a:noFill/>
        </p:spPr>
        <p:txBody>
          <a:bodyPr wrap="square" rtlCol="0">
            <a:spAutoFit/>
          </a:bodyPr>
          <a:lstStyle/>
          <a:p>
            <a:pPr algn="ctr"/>
            <a:r>
              <a:rPr lang="en-US" sz="1600" dirty="0"/>
              <a:t>https://thumbs.gfycat.com/FalseFarflungAphid-mobile.mp4</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smtClean="0">
                <a:sym typeface="+mn-ea"/>
              </a:rPr>
              <a:t>Wireframe Rendition of </a:t>
            </a:r>
            <a:r>
              <a:rPr lang="en-US" altLang="bg-BG" dirty="0" smtClean="0"/>
              <a:t>4D Projection</a:t>
            </a:r>
            <a:endParaRPr lang="en-US" altLang="bg-BG" dirty="0"/>
          </a:p>
        </p:txBody>
      </p:sp>
      <p:sp>
        <p:nvSpPr>
          <p:cNvPr id="3" name="Content Placeholder 2"/>
          <p:cNvSpPr>
            <a:spLocks noGrp="1"/>
          </p:cNvSpPr>
          <p:nvPr>
            <p:ph idx="1"/>
          </p:nvPr>
        </p:nvSpPr>
        <p:spPr>
          <a:xfrm>
            <a:off x="838200" y="1825625"/>
            <a:ext cx="10955655" cy="4351655"/>
          </a:xfrm>
        </p:spPr>
        <p:txBody>
          <a:bodyPr/>
          <a:lstStyle/>
          <a:p>
            <a:r>
              <a:rPr lang="en-US" altLang="en-GB" dirty="0" smtClean="0">
                <a:sym typeface="+mn-ea"/>
              </a:rPr>
              <a:t>Hanson’s 4Dice uses this approach. It is very well suited for watching how the whole die rolls, but needs to be extended to show the individual sides.</a:t>
            </a:r>
            <a:endParaRPr lang="en-US" altLang="en-US" dirty="0"/>
          </a:p>
          <a:p>
            <a:endParaRPr lang="en-US" dirty="0">
              <a:solidFill>
                <a:schemeClr val="tx1"/>
              </a:solidFill>
              <a:sym typeface="+mn-ea"/>
            </a:endParaRPr>
          </a:p>
        </p:txBody>
      </p:sp>
      <p:pic>
        <p:nvPicPr>
          <p:cNvPr id="5" name="Picture 4"/>
          <p:cNvPicPr>
            <a:picLocks noChangeAspect="1"/>
          </p:cNvPicPr>
          <p:nvPr/>
        </p:nvPicPr>
        <p:blipFill>
          <a:blip r:embed="rId2"/>
          <a:stretch>
            <a:fillRect/>
          </a:stretch>
        </p:blipFill>
        <p:spPr>
          <a:xfrm>
            <a:off x="4788243" y="3323889"/>
            <a:ext cx="2615514" cy="2615514"/>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smtClean="0">
                <a:sym typeface="+mn-ea"/>
              </a:rPr>
              <a:t>4D Ray Tracing</a:t>
            </a:r>
            <a:endParaRPr lang="en-US" altLang="bg-BG" dirty="0"/>
          </a:p>
        </p:txBody>
      </p:sp>
      <p:sp>
        <p:nvSpPr>
          <p:cNvPr id="3" name="Content Placeholder 2"/>
          <p:cNvSpPr>
            <a:spLocks noGrp="1"/>
          </p:cNvSpPr>
          <p:nvPr>
            <p:ph idx="1"/>
          </p:nvPr>
        </p:nvSpPr>
        <p:spPr>
          <a:xfrm>
            <a:off x="838200" y="1825625"/>
            <a:ext cx="10955655" cy="4351655"/>
          </a:xfrm>
        </p:spPr>
        <p:txBody>
          <a:bodyPr/>
          <a:lstStyle/>
          <a:p>
            <a:r>
              <a:rPr lang="en-US" altLang="en-GB" dirty="0" smtClean="0">
                <a:sym typeface="+mn-ea"/>
              </a:rPr>
              <a:t>For a brief discussion of the basic math see Hanson et al. “Geometry for N-Dimensional Graphics”</a:t>
            </a:r>
            <a:r>
              <a:rPr lang="en-GB" altLang="en-US" dirty="0" smtClean="0">
                <a:sym typeface="+mn-ea"/>
              </a:rPr>
              <a:t>. </a:t>
            </a:r>
            <a:r>
              <a:rPr lang="en-US" altLang="en-GB" dirty="0" smtClean="0">
                <a:sym typeface="+mn-ea"/>
              </a:rPr>
              <a:t>The involved techniques hardly differ from their 3D counterparts, with the main difference being that </a:t>
            </a:r>
            <a:r>
              <a:rPr lang="en-US" dirty="0"/>
              <a:t>you will be projecting down to 3D – i.e. your virtual retina is a </a:t>
            </a:r>
            <a:r>
              <a:rPr lang="en-US" dirty="0" smtClean="0"/>
              <a:t>volume!</a:t>
            </a:r>
            <a:endParaRPr lang="bg-BG"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8255" y="3464560"/>
            <a:ext cx="3370580" cy="2869565"/>
          </a:xfrm>
          <a:prstGeom prst="rect">
            <a:avLst/>
          </a:prstGeom>
        </p:spPr>
      </p:pic>
      <p:sp>
        <p:nvSpPr>
          <p:cNvPr id="8" name="TextBox 7"/>
          <p:cNvSpPr txBox="1"/>
          <p:nvPr/>
        </p:nvSpPr>
        <p:spPr>
          <a:xfrm>
            <a:off x="2932895" y="6283642"/>
            <a:ext cx="7617272" cy="338554"/>
          </a:xfrm>
          <a:prstGeom prst="rect">
            <a:avLst/>
          </a:prstGeom>
          <a:noFill/>
        </p:spPr>
        <p:txBody>
          <a:bodyPr wrap="square" rtlCol="0">
            <a:spAutoFit/>
          </a:bodyPr>
          <a:lstStyle/>
          <a:p>
            <a:r>
              <a:rPr lang="en-US" sz="1600" dirty="0"/>
              <a:t>https://hollasch.github.io/ray4/Four-Space_Visualization_of_4D_Objects.html</a:t>
            </a:r>
            <a:endParaRPr lang="bg-BG"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860" y="3464560"/>
            <a:ext cx="3371215" cy="287528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smtClean="0"/>
              <a:t>Our Approach</a:t>
            </a:r>
            <a:endParaRPr lang="en-US" altLang="bg-BG" dirty="0"/>
          </a:p>
        </p:txBody>
      </p:sp>
      <p:sp>
        <p:nvSpPr>
          <p:cNvPr id="3" name="Content Placeholder 2"/>
          <p:cNvSpPr>
            <a:spLocks noGrp="1"/>
          </p:cNvSpPr>
          <p:nvPr>
            <p:ph idx="1"/>
          </p:nvPr>
        </p:nvSpPr>
        <p:spPr>
          <a:xfrm>
            <a:off x="838200" y="1825625"/>
            <a:ext cx="10955655" cy="4351655"/>
          </a:xfrm>
        </p:spPr>
        <p:txBody>
          <a:bodyPr/>
          <a:lstStyle/>
          <a:p>
            <a:r>
              <a:rPr lang="en-US" altLang="en-GB" dirty="0" smtClean="0">
                <a:sym typeface="+mn-ea"/>
              </a:rPr>
              <a:t>Volume ray </a:t>
            </a:r>
            <a:r>
              <a:rPr lang="en-US" altLang="en-GB" dirty="0">
                <a:sym typeface="+mn-ea"/>
              </a:rPr>
              <a:t>c</a:t>
            </a:r>
            <a:r>
              <a:rPr lang="en-US" altLang="en-GB" dirty="0" smtClean="0">
                <a:sym typeface="+mn-ea"/>
              </a:rPr>
              <a:t>aster with a single proxy plane:</a:t>
            </a:r>
            <a:endParaRPr lang="en-US" altLang="en-US" dirty="0"/>
          </a:p>
          <a:p>
            <a:endParaRPr lang="en-US" dirty="0">
              <a:solidFill>
                <a:schemeClr val="tx1"/>
              </a:solidFill>
              <a:sym typeface="+mn-ea"/>
            </a:endParaRPr>
          </a:p>
        </p:txBody>
      </p:sp>
      <p:cxnSp>
        <p:nvCxnSpPr>
          <p:cNvPr id="5" name="Straight Connector 4"/>
          <p:cNvCxnSpPr/>
          <p:nvPr/>
        </p:nvCxnSpPr>
        <p:spPr>
          <a:xfrm>
            <a:off x="5011420" y="3380105"/>
            <a:ext cx="0" cy="13569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Frame 6"/>
          <p:cNvSpPr/>
          <p:nvPr/>
        </p:nvSpPr>
        <p:spPr>
          <a:xfrm rot="19860000">
            <a:off x="4017010" y="3579495"/>
            <a:ext cx="842645" cy="84264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a:solidFill>
                <a:schemeClr val="tx1"/>
              </a:solidFill>
            </a:endParaRPr>
          </a:p>
        </p:txBody>
      </p:sp>
      <p:cxnSp>
        <p:nvCxnSpPr>
          <p:cNvPr id="8" name="Straight Connector 7"/>
          <p:cNvCxnSpPr/>
          <p:nvPr/>
        </p:nvCxnSpPr>
        <p:spPr>
          <a:xfrm>
            <a:off x="3865880" y="3494405"/>
            <a:ext cx="0" cy="100012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817245" y="3365500"/>
            <a:ext cx="4185285" cy="471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2005" y="3822700"/>
            <a:ext cx="4229100" cy="929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845560" y="4337050"/>
            <a:ext cx="1200150" cy="200025"/>
          </a:xfrm>
          <a:prstGeom prst="straightConnector1">
            <a:avLst/>
          </a:prstGeom>
          <a:ln>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816985" y="4094480"/>
            <a:ext cx="1200150" cy="99695"/>
          </a:xfrm>
          <a:prstGeom prst="straightConnector1">
            <a:avLst/>
          </a:prstGeom>
          <a:ln>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845560" y="3822700"/>
            <a:ext cx="1185545" cy="41910"/>
          </a:xfrm>
          <a:prstGeom prst="straightConnector1">
            <a:avLst/>
          </a:prstGeom>
          <a:ln>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859530" y="3536315"/>
            <a:ext cx="1114425" cy="71755"/>
          </a:xfrm>
          <a:prstGeom prst="straightConnector1">
            <a:avLst/>
          </a:prstGeom>
          <a:ln>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2" name="Left Brace 21"/>
          <p:cNvSpPr/>
          <p:nvPr/>
        </p:nvSpPr>
        <p:spPr>
          <a:xfrm rot="16200000">
            <a:off x="4337685" y="4443095"/>
            <a:ext cx="200660" cy="114490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tLang="en-US"/>
          </a:p>
        </p:txBody>
      </p:sp>
      <p:sp>
        <p:nvSpPr>
          <p:cNvPr id="23" name="Text Box 22"/>
          <p:cNvSpPr txBox="1"/>
          <p:nvPr/>
        </p:nvSpPr>
        <p:spPr>
          <a:xfrm>
            <a:off x="201930" y="3380105"/>
            <a:ext cx="1257935" cy="398780"/>
          </a:xfrm>
          <a:prstGeom prst="rect">
            <a:avLst/>
          </a:prstGeom>
          <a:noFill/>
        </p:spPr>
        <p:txBody>
          <a:bodyPr wrap="square" rtlCol="0">
            <a:spAutoFit/>
          </a:bodyPr>
          <a:lstStyle/>
          <a:p>
            <a:pPr algn="ctr"/>
            <a:r>
              <a:rPr lang="en-US" altLang="en-GB" sz="2000" b="1"/>
              <a:t>Camera</a:t>
            </a:r>
          </a:p>
        </p:txBody>
      </p:sp>
      <p:sp>
        <p:nvSpPr>
          <p:cNvPr id="24" name="Text Box 23"/>
          <p:cNvSpPr txBox="1"/>
          <p:nvPr/>
        </p:nvSpPr>
        <p:spPr>
          <a:xfrm>
            <a:off x="3531235" y="5297170"/>
            <a:ext cx="1828800" cy="703580"/>
          </a:xfrm>
          <a:prstGeom prst="rect">
            <a:avLst/>
          </a:prstGeom>
          <a:noFill/>
        </p:spPr>
        <p:txBody>
          <a:bodyPr wrap="square" rtlCol="0">
            <a:spAutoFit/>
          </a:bodyPr>
          <a:lstStyle/>
          <a:p>
            <a:pPr algn="ctr"/>
            <a:r>
              <a:rPr lang="en-US" altLang="en-GB" sz="2000" b="1"/>
              <a:t>Ray-Marched Volume</a:t>
            </a:r>
          </a:p>
        </p:txBody>
      </p:sp>
      <p:sp>
        <p:nvSpPr>
          <p:cNvPr id="25" name="Text Box 24"/>
          <p:cNvSpPr txBox="1"/>
          <p:nvPr/>
        </p:nvSpPr>
        <p:spPr>
          <a:xfrm rot="10800000">
            <a:off x="5067300" y="3221355"/>
            <a:ext cx="734060" cy="1699895"/>
          </a:xfrm>
          <a:prstGeom prst="rect">
            <a:avLst/>
          </a:prstGeom>
          <a:noFill/>
        </p:spPr>
        <p:txBody>
          <a:bodyPr vert="eaVert" wrap="square" rtlCol="0">
            <a:spAutoFit/>
          </a:bodyPr>
          <a:lstStyle/>
          <a:p>
            <a:pPr algn="ctr"/>
            <a:r>
              <a:rPr lang="en-US" altLang="en-GB" b="1"/>
              <a:t>View-space Proxy Quad</a:t>
            </a:r>
          </a:p>
        </p:txBody>
      </p:sp>
      <p:sp>
        <p:nvSpPr>
          <p:cNvPr id="26" name="Text Box 25"/>
          <p:cNvSpPr txBox="1"/>
          <p:nvPr/>
        </p:nvSpPr>
        <p:spPr>
          <a:xfrm>
            <a:off x="6107430" y="2668905"/>
            <a:ext cx="5800725" cy="3846195"/>
          </a:xfrm>
          <a:prstGeom prst="rect">
            <a:avLst/>
          </a:prstGeom>
          <a:noFill/>
        </p:spPr>
        <p:txBody>
          <a:bodyPr wrap="square" rtlCol="0">
            <a:spAutoFit/>
          </a:bodyPr>
          <a:lstStyle/>
          <a:p>
            <a:r>
              <a:rPr lang="en-US" altLang="en-GB" sz="2400"/>
              <a:t>For each volumetric cell in the scene:</a:t>
            </a:r>
          </a:p>
          <a:p>
            <a:pPr marL="342900" indent="-342900">
              <a:buFont typeface="Arial" panose="020B0604020202020204" pitchFamily="34" charset="0"/>
              <a:buChar char="•"/>
            </a:pPr>
            <a:r>
              <a:rPr lang="en-US" altLang="en-GB" sz="2000"/>
              <a:t>Generate a view-space, axis-aligned proxy quad behind the volume and covering the volume's full screen-space projection</a:t>
            </a:r>
          </a:p>
          <a:p>
            <a:pPr marL="342900" indent="-342900">
              <a:buFont typeface="Arial" panose="020B0604020202020204" pitchFamily="34" charset="0"/>
              <a:buChar char="•"/>
            </a:pPr>
            <a:r>
              <a:rPr lang="en-US" altLang="en-GB" sz="2000"/>
              <a:t>For each fragment of the rasterized proxy quad march a ray towards the camera</a:t>
            </a:r>
          </a:p>
          <a:p>
            <a:pPr marL="342900" indent="-342900">
              <a:buFont typeface="Arial" panose="020B0604020202020204" pitchFamily="34" charset="0"/>
              <a:buChar char="•"/>
            </a:pPr>
            <a:r>
              <a:rPr lang="en-US" altLang="en-GB" sz="2000"/>
              <a:t>For each voxel, unproject to 4D world-space and shoot a ray to sample the rendered cell along the 4D to 3D projection direction</a:t>
            </a:r>
          </a:p>
          <a:p>
            <a:pPr marL="342900" indent="-342900">
              <a:buFont typeface="Arial" panose="020B0604020202020204" pitchFamily="34" charset="0"/>
              <a:buChar char="•"/>
            </a:pPr>
            <a:r>
              <a:rPr lang="en-US" altLang="en-GB" sz="2000"/>
              <a:t>Accumulate sampled radiance</a:t>
            </a:r>
          </a:p>
          <a:p>
            <a:pPr marL="342900" indent="-342900">
              <a:buFont typeface="Arial" panose="020B0604020202020204" pitchFamily="34" charset="0"/>
              <a:buChar char="•"/>
            </a:pPr>
            <a:r>
              <a:rPr lang="en-US" altLang="en-GB" sz="2000"/>
              <a:t>End the 3D ray marching when you reach the closest depth of the volume to the camera</a:t>
            </a:r>
          </a:p>
        </p:txBody>
      </p:sp>
      <p:sp>
        <p:nvSpPr>
          <p:cNvPr id="27" name="Rectangle 26"/>
          <p:cNvSpPr/>
          <p:nvPr/>
        </p:nvSpPr>
        <p:spPr>
          <a:xfrm>
            <a:off x="4345305" y="3772535"/>
            <a:ext cx="157480" cy="1574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a:p>
        </p:txBody>
      </p:sp>
      <p:cxnSp>
        <p:nvCxnSpPr>
          <p:cNvPr id="28" name="Straight Arrow Connector 27"/>
          <p:cNvCxnSpPr/>
          <p:nvPr/>
        </p:nvCxnSpPr>
        <p:spPr>
          <a:xfrm flipH="1" flipV="1">
            <a:off x="4004310" y="2700020"/>
            <a:ext cx="428625" cy="11512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 Box 28"/>
          <p:cNvSpPr txBox="1"/>
          <p:nvPr/>
        </p:nvSpPr>
        <p:spPr>
          <a:xfrm>
            <a:off x="1942465" y="2379980"/>
            <a:ext cx="2442845" cy="916940"/>
          </a:xfrm>
          <a:prstGeom prst="rect">
            <a:avLst/>
          </a:prstGeom>
          <a:noFill/>
        </p:spPr>
        <p:txBody>
          <a:bodyPr wrap="square" rtlCol="0">
            <a:spAutoFit/>
          </a:bodyPr>
          <a:lstStyle/>
          <a:p>
            <a:pPr algn="ctr"/>
            <a:r>
              <a:rPr lang="en-US" altLang="en-GB" b="1">
                <a:solidFill>
                  <a:srgbClr val="FF0000"/>
                </a:solidFill>
              </a:rPr>
              <a:t>4D Ray from Voxel along 4D to 3D Projection Direction</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smtClean="0"/>
              <a:t>Our Approach (continued)</a:t>
            </a:r>
            <a:endParaRPr lang="en-US" altLang="bg-BG" dirty="0"/>
          </a:p>
        </p:txBody>
      </p:sp>
      <p:sp>
        <p:nvSpPr>
          <p:cNvPr id="3" name="Content Placeholder 2"/>
          <p:cNvSpPr>
            <a:spLocks noGrp="1"/>
          </p:cNvSpPr>
          <p:nvPr>
            <p:ph idx="1"/>
          </p:nvPr>
        </p:nvSpPr>
        <p:spPr>
          <a:xfrm>
            <a:off x="838200" y="1825625"/>
            <a:ext cx="10955655" cy="4351655"/>
          </a:xfrm>
        </p:spPr>
        <p:txBody>
          <a:bodyPr/>
          <a:lstStyle/>
          <a:p>
            <a:r>
              <a:rPr lang="en-US" altLang="en-GB" dirty="0" smtClean="0">
                <a:sym typeface="+mn-ea"/>
              </a:rPr>
              <a:t>We use an axis-aligned orthographic projection from 4D world space to 3D world space. The transformation is stored as an invertible frame matrix. </a:t>
            </a:r>
            <a:endParaRPr lang="en-US" altLang="en-US" dirty="0"/>
          </a:p>
          <a:p>
            <a:endParaRPr lang="en-US" dirty="0">
              <a:solidFill>
                <a:schemeClr val="tx1"/>
              </a:solidFill>
              <a:sym typeface="+mn-ea"/>
            </a:endParaRPr>
          </a:p>
        </p:txBody>
      </p:sp>
      <p:sp>
        <p:nvSpPr>
          <p:cNvPr id="9" name="TextBox 5"/>
          <p:cNvSpPr txBox="1">
            <a:spLocks noChangeArrowheads="1"/>
          </p:cNvSpPr>
          <p:nvPr/>
        </p:nvSpPr>
        <p:spPr bwMode="auto">
          <a:xfrm>
            <a:off x="1480185" y="3140075"/>
            <a:ext cx="10427970" cy="2865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ourier New" panose="02070309020205020404" pitchFamily="49" charset="0"/>
                <a:ea typeface="MS PGothic" panose="020B0600070205080204" charset="-128"/>
              </a:defRPr>
            </a:lvl1pPr>
            <a:lvl2pPr marL="37931725" indent="-37474525">
              <a:defRPr sz="2400">
                <a:solidFill>
                  <a:schemeClr val="tx1"/>
                </a:solidFill>
                <a:latin typeface="Courier New" panose="02070309020205020404" pitchFamily="49" charset="0"/>
                <a:ea typeface="MS PGothic" panose="020B0600070205080204" charset="-128"/>
              </a:defRPr>
            </a:lvl2pPr>
            <a:lvl3pPr>
              <a:defRPr sz="2400">
                <a:solidFill>
                  <a:schemeClr val="tx1"/>
                </a:solidFill>
                <a:latin typeface="Courier New" panose="02070309020205020404" pitchFamily="49" charset="0"/>
                <a:ea typeface="MS PGothic" panose="020B0600070205080204" charset="-128"/>
              </a:defRPr>
            </a:lvl3pPr>
            <a:lvl4pPr>
              <a:defRPr sz="2400">
                <a:solidFill>
                  <a:schemeClr val="tx1"/>
                </a:solidFill>
                <a:latin typeface="Courier New" panose="02070309020205020404" pitchFamily="49" charset="0"/>
                <a:ea typeface="MS PGothic" panose="020B0600070205080204" charset="-128"/>
              </a:defRPr>
            </a:lvl4pPr>
            <a:lvl5pPr>
              <a:defRPr sz="2400">
                <a:solidFill>
                  <a:schemeClr val="tx1"/>
                </a:solidFill>
                <a:latin typeface="Courier New" panose="02070309020205020404" pitchFamily="49" charset="0"/>
                <a:ea typeface="MS PGothic" panose="020B0600070205080204" charset="-128"/>
              </a:defRPr>
            </a:lvl5pPr>
            <a:lvl6pPr marL="4572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6pPr>
            <a:lvl7pPr marL="9144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7pPr>
            <a:lvl8pPr marL="13716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8pPr>
            <a:lvl9pPr marL="18288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9pPr>
          </a:lstStyle>
          <a:p>
            <a:r>
              <a:rPr lang="en-US" altLang="bg-BG" sz="1400"/>
              <a:t>float curDepth = rayMarchingStart;</a:t>
            </a:r>
          </a:p>
          <a:p>
            <a:r>
              <a:rPr lang="en-US" altLang="bg-BG" sz="1400"/>
              <a:t>for (curDepth = rayMarchingStart; curDepth &gt;= rayMarchingEnd; curDepth += rayMarchingStep)</a:t>
            </a:r>
          </a:p>
          <a:p>
            <a:r>
              <a:rPr lang="en-US" altLang="bg-BG" sz="1400"/>
              <a:t>{</a:t>
            </a:r>
          </a:p>
          <a:p>
            <a:r>
              <a:rPr lang="en-US" altLang="bg-BG" sz="1400"/>
              <a:t>	// Move from View-space to World-space:</a:t>
            </a:r>
          </a:p>
          <a:p>
            <a:r>
              <a:rPr lang="en-US" altLang="bg-BG" sz="1400"/>
              <a:t>	vec3 position = vsPosition * curDepth / vsPosition.z;</a:t>
            </a:r>
          </a:p>
          <a:p>
            <a:r>
              <a:rPr lang="en-US" altLang="bg-BG" sz="1400"/>
              <a:t>	vec3 wsPosition3D = vec3(View_Matrix_Inv * vec4(position, 1.0));</a:t>
            </a:r>
          </a:p>
          <a:p>
            <a:r>
              <a:rPr lang="en-US" altLang="bg-BG" sz="1400"/>
              <a:t>	vec4 wsPosition = ProjectorFrame_Matrix_Inv * vec4(wsPosition3D, cellPosition.w);</a:t>
            </a:r>
          </a:p>
          <a:p>
            <a:r>
              <a:rPr lang="en-US" altLang="bg-BG" sz="1400"/>
              <a:t>	vec4 projViewDir = ProjectorFrame_Matrix_Inv[3];</a:t>
            </a:r>
          </a:p>
          <a:p>
            <a:endParaRPr lang="en-US" altLang="bg-BG" sz="1400"/>
          </a:p>
          <a:p>
            <a:r>
              <a:rPr lang="en-US" altLang="bg-BG" sz="1400"/>
              <a:t>	// 4D Ray cast:</a:t>
            </a:r>
          </a:p>
          <a:p>
            <a:r>
              <a:rPr lang="en-US" altLang="bg-BG" sz="1400"/>
              <a:t>	float t = intersectPlaneDoubleSided(cellNormal, cellPosition, wsPosition, projViewDir);</a:t>
            </a:r>
          </a:p>
          <a:p>
            <a:r>
              <a:rPr lang="en-US" altLang="bg-BG" sz="1400"/>
              <a:t>	vec4 p = wsPosition + projViewDir * t;</a:t>
            </a:r>
          </a:p>
          <a:p>
            <a:r>
              <a:rPr lang="en-US" altLang="bg-BG" sz="1400"/>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1710055"/>
            <a:ext cx="10746105" cy="2852420"/>
          </a:xfrm>
        </p:spPr>
        <p:txBody>
          <a:bodyPr/>
          <a:lstStyle/>
          <a:p>
            <a:pPr algn="ctr"/>
            <a:r>
              <a:rPr lang="en-US" sz="6500" b="1" dirty="0" smtClean="0">
                <a:solidFill>
                  <a:srgbClr val="035271"/>
                </a:solidFill>
                <a:effectLst>
                  <a:outerShdw blurRad="38100" dist="38100" dir="2700000" algn="tl">
                    <a:srgbClr val="000000">
                      <a:alpha val="43137"/>
                    </a:srgbClr>
                  </a:outerShdw>
                </a:effectLst>
              </a:rPr>
              <a:t>Physics in 4D</a:t>
            </a:r>
            <a:br>
              <a:rPr lang="en-US" sz="6500" b="1" dirty="0" smtClean="0">
                <a:solidFill>
                  <a:srgbClr val="035271"/>
                </a:solidFill>
                <a:effectLst>
                  <a:outerShdw blurRad="38100" dist="38100" dir="2700000" algn="tl">
                    <a:srgbClr val="000000">
                      <a:alpha val="43137"/>
                    </a:srgbClr>
                  </a:outerShdw>
                </a:effectLst>
              </a:rPr>
            </a:b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smtClean="0"/>
              <a:t>Box 2D Lite</a:t>
            </a:r>
            <a:endParaRPr lang="en-US" altLang="bg-BG" dirty="0"/>
          </a:p>
        </p:txBody>
      </p:sp>
      <p:sp>
        <p:nvSpPr>
          <p:cNvPr id="3" name="Content Placeholder 2"/>
          <p:cNvSpPr>
            <a:spLocks noGrp="1"/>
          </p:cNvSpPr>
          <p:nvPr>
            <p:ph idx="1"/>
          </p:nvPr>
        </p:nvSpPr>
        <p:spPr>
          <a:xfrm>
            <a:off x="838200" y="1825625"/>
            <a:ext cx="11083925" cy="4351655"/>
          </a:xfrm>
        </p:spPr>
        <p:txBody>
          <a:bodyPr/>
          <a:lstStyle/>
          <a:p>
            <a:r>
              <a:rPr lang="en-US" altLang="en-US" dirty="0"/>
              <a:t>We started our code base from Erin Catto's  GDC 2009 demo - Box2D Lite available here: https://box2d.org/downloads/</a:t>
            </a:r>
          </a:p>
          <a:p>
            <a:r>
              <a:rPr lang="en-US" altLang="en-US" dirty="0"/>
              <a:t>The Box2D Lite code is largely based on: “An Introduction to Physically Based Modeling: Rigid Body Simulation II—Nonpenetration Constraints” - a SIGGRAPH 1997 course by David Baraff.</a:t>
            </a:r>
          </a:p>
          <a:p>
            <a:r>
              <a:rPr lang="en-US" altLang="en-US" dirty="0"/>
              <a:t>Each box object is a rigid body with all transformations applied to its center of mass. Collision resolution is implemented via an iterative application of corrective impulses (instead of forces) for each detected contact point.</a:t>
            </a:r>
            <a:endParaRPr lang="en-US" dirty="0">
              <a:solidFill>
                <a:schemeClr val="tx1"/>
              </a:solidFill>
              <a:sym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smtClean="0"/>
              <a:t>Dice3D</a:t>
            </a:r>
            <a:endParaRPr lang="en-US" altLang="bg-BG" dirty="0"/>
          </a:p>
        </p:txBody>
      </p:sp>
      <p:sp>
        <p:nvSpPr>
          <p:cNvPr id="3" name="Content Placeholder 2"/>
          <p:cNvSpPr>
            <a:spLocks noGrp="1"/>
          </p:cNvSpPr>
          <p:nvPr>
            <p:ph idx="1"/>
          </p:nvPr>
        </p:nvSpPr>
        <p:spPr>
          <a:xfrm>
            <a:off x="838200" y="1825625"/>
            <a:ext cx="10955655" cy="4793615"/>
          </a:xfrm>
        </p:spPr>
        <p:txBody>
          <a:bodyPr/>
          <a:lstStyle/>
          <a:p>
            <a:r>
              <a:rPr lang="en-US" altLang="en-GB" dirty="0" smtClean="0">
                <a:sym typeface="+mn-ea"/>
              </a:rPr>
              <a:t>Our next step was to port Box2D Lite to 3D</a:t>
            </a:r>
          </a:p>
          <a:p>
            <a:pPr lvl="1"/>
            <a:r>
              <a:rPr lang="en-US" altLang="en-GB" sz="2400" dirty="0" smtClean="0">
                <a:sym typeface="+mn-ea"/>
              </a:rPr>
              <a:t>We simplified the collision detection, since we needed to support only collisions between a rolling die and a set of walls (planes).</a:t>
            </a:r>
          </a:p>
          <a:p>
            <a:pPr lvl="1"/>
            <a:r>
              <a:rPr lang="en-US" altLang="en-GB" sz="2400" dirty="0" smtClean="0">
                <a:sym typeface="+mn-ea"/>
              </a:rPr>
              <a:t>We also changed our models for the dynamics of the die:</a:t>
            </a:r>
          </a:p>
          <a:p>
            <a:pPr lvl="1"/>
            <a:endParaRPr lang="en-US" altLang="en-GB" sz="2400" dirty="0" smtClean="0">
              <a:sym typeface="+mn-ea"/>
            </a:endParaRPr>
          </a:p>
          <a:p>
            <a:pPr lvl="1"/>
            <a:endParaRPr lang="en-US" altLang="en-GB" sz="2400" dirty="0" smtClean="0">
              <a:sym typeface="+mn-ea"/>
            </a:endParaRPr>
          </a:p>
          <a:p>
            <a:pPr lvl="1"/>
            <a:endParaRPr lang="en-US" altLang="en-GB" sz="2400" dirty="0" smtClean="0">
              <a:sym typeface="+mn-ea"/>
            </a:endParaRPr>
          </a:p>
          <a:p>
            <a:pPr lvl="1"/>
            <a:endParaRPr lang="en-US" altLang="en-GB" sz="2400" dirty="0" smtClean="0">
              <a:sym typeface="+mn-ea"/>
            </a:endParaRPr>
          </a:p>
          <a:p>
            <a:pPr lvl="1"/>
            <a:endParaRPr lang="en-US" altLang="en-GB" sz="2400" dirty="0" smtClean="0">
              <a:sym typeface="+mn-ea"/>
            </a:endParaRPr>
          </a:p>
          <a:p>
            <a:pPr lvl="1"/>
            <a:endParaRPr lang="en-US" altLang="en-GB" sz="2400" dirty="0" smtClean="0">
              <a:sym typeface="+mn-ea"/>
            </a:endParaRPr>
          </a:p>
          <a:p>
            <a:pPr lvl="1"/>
            <a:r>
              <a:rPr lang="en-US" altLang="en-GB" sz="2400" dirty="0" smtClean="0">
                <a:sym typeface="+mn-ea"/>
              </a:rPr>
              <a:t>Moving to 4D required yet another set of generalizations</a:t>
            </a:r>
            <a:endParaRPr lang="en-US" dirty="0">
              <a:solidFill>
                <a:schemeClr val="tx1"/>
              </a:solidFill>
              <a:sym typeface="+mn-ea"/>
            </a:endParaRPr>
          </a:p>
        </p:txBody>
      </p:sp>
      <p:graphicFrame>
        <p:nvGraphicFramePr>
          <p:cNvPr id="4" name="Table 3"/>
          <p:cNvGraphicFramePr>
            <a:graphicFrameLocks noGrp="1"/>
          </p:cNvGraphicFramePr>
          <p:nvPr/>
        </p:nvGraphicFramePr>
        <p:xfrm>
          <a:off x="2524794" y="3644288"/>
          <a:ext cx="8127999" cy="1854200"/>
        </p:xfrm>
        <a:graphic>
          <a:graphicData uri="http://schemas.openxmlformats.org/drawingml/2006/table">
            <a:tbl>
              <a:tblPr firstRow="1" bandRow="1">
                <a:tableStyleId>{5C22544A-7EE6-4342-B048-85BDC9FD1C3A}</a:tableStyleId>
              </a:tblPr>
              <a:tblGrid>
                <a:gridCol w="1773881"/>
                <a:gridCol w="2298357"/>
                <a:gridCol w="4055761"/>
              </a:tblGrid>
              <a:tr h="370840">
                <a:tc>
                  <a:txBody>
                    <a:bodyPr/>
                    <a:lstStyle/>
                    <a:p>
                      <a:r>
                        <a:rPr lang="en-US" dirty="0" smtClean="0"/>
                        <a:t>Parameter</a:t>
                      </a:r>
                      <a:endParaRPr lang="bg-BG" dirty="0"/>
                    </a:p>
                  </a:txBody>
                  <a:tcPr/>
                </a:tc>
                <a:tc>
                  <a:txBody>
                    <a:bodyPr/>
                    <a:lstStyle/>
                    <a:p>
                      <a:pPr algn="ctr"/>
                      <a:r>
                        <a:rPr lang="en-US" dirty="0" smtClean="0"/>
                        <a:t>2D</a:t>
                      </a:r>
                      <a:endParaRPr lang="bg-BG" dirty="0"/>
                    </a:p>
                  </a:txBody>
                  <a:tcPr/>
                </a:tc>
                <a:tc>
                  <a:txBody>
                    <a:bodyPr/>
                    <a:lstStyle/>
                    <a:p>
                      <a:pPr algn="ctr"/>
                      <a:r>
                        <a:rPr lang="en-US" dirty="0" smtClean="0"/>
                        <a:t>3D</a:t>
                      </a:r>
                      <a:endParaRPr lang="bg-BG" dirty="0"/>
                    </a:p>
                  </a:txBody>
                  <a:tcPr/>
                </a:tc>
              </a:tr>
              <a:tr h="370840">
                <a:tc>
                  <a:txBody>
                    <a:bodyPr/>
                    <a:lstStyle/>
                    <a:p>
                      <a:r>
                        <a:rPr lang="en-US" dirty="0" smtClean="0"/>
                        <a:t>position</a:t>
                      </a:r>
                      <a:endParaRPr lang="bg-BG" dirty="0"/>
                    </a:p>
                  </a:txBody>
                  <a:tcPr/>
                </a:tc>
                <a:tc>
                  <a:txBody>
                    <a:bodyPr/>
                    <a:lstStyle/>
                    <a:p>
                      <a:r>
                        <a:rPr lang="en-US" dirty="0" smtClean="0"/>
                        <a:t>vec2</a:t>
                      </a:r>
                      <a:endParaRPr lang="bg-BG" dirty="0"/>
                    </a:p>
                  </a:txBody>
                  <a:tcPr/>
                </a:tc>
                <a:tc>
                  <a:txBody>
                    <a:bodyPr/>
                    <a:lstStyle/>
                    <a:p>
                      <a:r>
                        <a:rPr lang="en-US" dirty="0" smtClean="0"/>
                        <a:t>vec3</a:t>
                      </a:r>
                      <a:endParaRPr lang="bg-BG" dirty="0"/>
                    </a:p>
                  </a:txBody>
                  <a:tcPr/>
                </a:tc>
              </a:tr>
              <a:tr h="370840">
                <a:tc>
                  <a:txBody>
                    <a:bodyPr/>
                    <a:lstStyle/>
                    <a:p>
                      <a:r>
                        <a:rPr lang="en-US" dirty="0" smtClean="0"/>
                        <a:t>velocity</a:t>
                      </a:r>
                      <a:endParaRPr lang="bg-BG" dirty="0"/>
                    </a:p>
                  </a:txBody>
                  <a:tcPr/>
                </a:tc>
                <a:tc>
                  <a:txBody>
                    <a:bodyPr/>
                    <a:lstStyle/>
                    <a:p>
                      <a:r>
                        <a:rPr lang="en-US" dirty="0" smtClean="0"/>
                        <a:t>vec2</a:t>
                      </a:r>
                      <a:endParaRPr lang="bg-BG" dirty="0"/>
                    </a:p>
                  </a:txBody>
                  <a:tcPr/>
                </a:tc>
                <a:tc>
                  <a:txBody>
                    <a:bodyPr/>
                    <a:lstStyle/>
                    <a:p>
                      <a:r>
                        <a:rPr lang="en-US" dirty="0" smtClean="0"/>
                        <a:t>vec3</a:t>
                      </a:r>
                      <a:endParaRPr lang="bg-BG" dirty="0"/>
                    </a:p>
                  </a:txBody>
                  <a:tcPr/>
                </a:tc>
              </a:tr>
              <a:tr h="370840">
                <a:tc>
                  <a:txBody>
                    <a:bodyPr/>
                    <a:lstStyle/>
                    <a:p>
                      <a:r>
                        <a:rPr lang="en-US" dirty="0" smtClean="0"/>
                        <a:t>orientation</a:t>
                      </a:r>
                      <a:endParaRPr lang="bg-BG" dirty="0"/>
                    </a:p>
                  </a:txBody>
                  <a:tcPr/>
                </a:tc>
                <a:tc>
                  <a:txBody>
                    <a:bodyPr/>
                    <a:lstStyle/>
                    <a:p>
                      <a:r>
                        <a:rPr lang="en-US" dirty="0" smtClean="0"/>
                        <a:t>float </a:t>
                      </a:r>
                      <a:r>
                        <a:rPr lang="en-US" baseline="0" dirty="0" smtClean="0"/>
                        <a:t>(</a:t>
                      </a:r>
                      <a:r>
                        <a:rPr lang="en-US" i="1" baseline="0" dirty="0" smtClean="0"/>
                        <a:t>angle</a:t>
                      </a:r>
                      <a:r>
                        <a:rPr lang="en-US" baseline="0" dirty="0" smtClean="0"/>
                        <a:t>)</a:t>
                      </a:r>
                      <a:endParaRPr lang="bg-BG" dirty="0"/>
                    </a:p>
                  </a:txBody>
                  <a:tcPr/>
                </a:tc>
                <a:tc>
                  <a:txBody>
                    <a:bodyPr/>
                    <a:lstStyle/>
                    <a:p>
                      <a:r>
                        <a:rPr lang="en-US" dirty="0" smtClean="0"/>
                        <a:t>mat3 (</a:t>
                      </a:r>
                      <a:r>
                        <a:rPr lang="en-US" i="1" dirty="0" smtClean="0"/>
                        <a:t>axis</a:t>
                      </a:r>
                      <a:r>
                        <a:rPr lang="en-US" i="1" baseline="0" dirty="0" smtClean="0"/>
                        <a:t> -</a:t>
                      </a:r>
                      <a:r>
                        <a:rPr lang="en-US" i="1" dirty="0" smtClean="0"/>
                        <a:t> angle</a:t>
                      </a:r>
                      <a:r>
                        <a:rPr lang="en-US" dirty="0" smtClean="0"/>
                        <a:t>)</a:t>
                      </a:r>
                      <a:endParaRPr lang="bg-BG" dirty="0"/>
                    </a:p>
                  </a:txBody>
                  <a:tcPr/>
                </a:tc>
              </a:tr>
              <a:tr h="370840">
                <a:tc>
                  <a:txBody>
                    <a:bodyPr/>
                    <a:lstStyle/>
                    <a:p>
                      <a:r>
                        <a:rPr lang="en-US" dirty="0" smtClean="0"/>
                        <a:t>angular velocity</a:t>
                      </a:r>
                      <a:endParaRPr lang="bg-BG" dirty="0"/>
                    </a:p>
                  </a:txBody>
                  <a:tcPr/>
                </a:tc>
                <a:tc>
                  <a:txBody>
                    <a:bodyPr/>
                    <a:lstStyle/>
                    <a:p>
                      <a:r>
                        <a:rPr lang="en-US" dirty="0" smtClean="0"/>
                        <a:t>float</a:t>
                      </a:r>
                      <a:endParaRPr lang="bg-BG" dirty="0"/>
                    </a:p>
                  </a:txBody>
                  <a:tcPr/>
                </a:tc>
                <a:tc>
                  <a:txBody>
                    <a:bodyPr/>
                    <a:lstStyle/>
                    <a:p>
                      <a:r>
                        <a:rPr lang="en-US" dirty="0" smtClean="0"/>
                        <a:t>vec3 (</a:t>
                      </a:r>
                      <a:r>
                        <a:rPr lang="en-US" i="1" dirty="0" smtClean="0"/>
                        <a:t>result</a:t>
                      </a:r>
                      <a:r>
                        <a:rPr lang="en-US" i="1" baseline="0" dirty="0" smtClean="0"/>
                        <a:t> from applied torques</a:t>
                      </a:r>
                      <a:r>
                        <a:rPr lang="en-US" dirty="0" smtClean="0"/>
                        <a:t>)</a:t>
                      </a:r>
                      <a:endParaRPr lang="bg-BG" dirty="0"/>
                    </a:p>
                  </a:txBody>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smtClean="0"/>
              <a:t>Generalized Cross Product</a:t>
            </a:r>
            <a:endParaRPr lang="en-US" altLang="bg-BG" dirty="0"/>
          </a:p>
        </p:txBody>
      </p:sp>
      <p:sp>
        <p:nvSpPr>
          <p:cNvPr id="3" name="Content Placeholder 2"/>
          <p:cNvSpPr>
            <a:spLocks noGrp="1"/>
          </p:cNvSpPr>
          <p:nvPr>
            <p:ph idx="1"/>
          </p:nvPr>
        </p:nvSpPr>
        <p:spPr>
          <a:xfrm>
            <a:off x="838200" y="1825625"/>
            <a:ext cx="11055350" cy="4351655"/>
          </a:xfrm>
        </p:spPr>
        <p:txBody>
          <a:bodyPr/>
          <a:lstStyle/>
          <a:p>
            <a:r>
              <a:rPr lang="en-US" altLang="en-GB" dirty="0" smtClean="0">
                <a:sym typeface="+mn-ea"/>
              </a:rPr>
              <a:t>3D Cross product:</a:t>
            </a:r>
          </a:p>
          <a:p>
            <a:pPr lvl="1"/>
            <a:r>
              <a:rPr lang="en-US" altLang="en-GB" sz="2400" dirty="0" smtClean="0">
                <a:sym typeface="+mn-ea"/>
              </a:rPr>
              <a:t>A binary operator</a:t>
            </a:r>
          </a:p>
          <a:p>
            <a:pPr lvl="1"/>
            <a:r>
              <a:rPr lang="en-US" altLang="en-GB" sz="2400" dirty="0" smtClean="0">
                <a:sym typeface="+mn-ea"/>
              </a:rPr>
              <a:t>Gives an orthogonal vector to the inputs</a:t>
            </a:r>
          </a:p>
          <a:p>
            <a:pPr lvl="1"/>
            <a:r>
              <a:rPr lang="en-US" altLang="en-GB" sz="2400" dirty="0" smtClean="0">
                <a:sym typeface="+mn-ea"/>
              </a:rPr>
              <a:t>The result maps to torque in 3D</a:t>
            </a:r>
          </a:p>
          <a:p>
            <a:r>
              <a:rPr lang="en-US" altLang="en-GB" dirty="0" smtClean="0">
                <a:sym typeface="+mn-ea"/>
              </a:rPr>
              <a:t>Cross product generalization (type 1):</a:t>
            </a:r>
          </a:p>
          <a:p>
            <a:pPr lvl="1"/>
            <a:r>
              <a:rPr lang="en-US" altLang="en-GB" dirty="0">
                <a:sym typeface="+mn-ea"/>
              </a:rPr>
              <a:t>Hanson et al. “Geometry for N-Dimensional Graphics</a:t>
            </a:r>
            <a:r>
              <a:rPr lang="en-US" altLang="en-GB" dirty="0" smtClean="0">
                <a:sym typeface="+mn-ea"/>
              </a:rPr>
              <a:t>” discusses the more standard generalization, which is an operator of N-1 N-dimensional vectors and produces a new N-dimensional vector orthogonal to all of the starting vectors. The approach is great for obtaining normals, but can not be used to compute torques. In 4D we have:</a:t>
            </a:r>
            <a:endParaRPr lang="en-US" altLang="en-GB" dirty="0">
              <a:sym typeface="+mn-ea"/>
            </a:endParaRPr>
          </a:p>
        </p:txBody>
      </p:sp>
      <p:pic>
        <p:nvPicPr>
          <p:cNvPr id="5" name="Picture 4" descr="F:\TotalChaos\Demos\Presentation\Images\3DCross_def.png3DCross_def"/>
          <p:cNvPicPr>
            <a:picLocks noChangeAspect="1"/>
          </p:cNvPicPr>
          <p:nvPr/>
        </p:nvPicPr>
        <p:blipFill>
          <a:blip r:embed="rId3"/>
          <a:srcRect/>
          <a:stretch>
            <a:fillRect/>
          </a:stretch>
        </p:blipFill>
        <p:spPr>
          <a:xfrm>
            <a:off x="6903720" y="2312035"/>
            <a:ext cx="4989195" cy="1197610"/>
          </a:xfrm>
          <a:prstGeom prst="rect">
            <a:avLst/>
          </a:prstGeom>
        </p:spPr>
      </p:pic>
      <p:pic>
        <p:nvPicPr>
          <p:cNvPr id="7" name="Picture 6" descr="F:\TotalChaos\Demos\Presentation\Images\HansonCross.pngHansonCross"/>
          <p:cNvPicPr>
            <a:picLocks noChangeAspect="1"/>
          </p:cNvPicPr>
          <p:nvPr/>
        </p:nvPicPr>
        <p:blipFill>
          <a:blip r:embed="rId4"/>
          <a:srcRect/>
          <a:stretch>
            <a:fillRect/>
          </a:stretch>
        </p:blipFill>
        <p:spPr>
          <a:xfrm>
            <a:off x="4742180" y="5456238"/>
            <a:ext cx="3495040" cy="122110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smtClean="0">
                <a:sym typeface="+mn-ea"/>
              </a:rPr>
              <a:t>Generalized Cross Product</a:t>
            </a:r>
            <a:r>
              <a:rPr lang="en-US" altLang="bg-BG" dirty="0" smtClean="0"/>
              <a:t> (continued)</a:t>
            </a:r>
            <a:endParaRPr lang="en-US" altLang="bg-BG" dirty="0"/>
          </a:p>
        </p:txBody>
      </p:sp>
      <p:sp>
        <p:nvSpPr>
          <p:cNvPr id="3" name="Content Placeholder 2"/>
          <p:cNvSpPr>
            <a:spLocks noGrp="1"/>
          </p:cNvSpPr>
          <p:nvPr>
            <p:ph idx="1"/>
          </p:nvPr>
        </p:nvSpPr>
        <p:spPr>
          <a:xfrm>
            <a:off x="838200" y="1825625"/>
            <a:ext cx="10955655" cy="4351655"/>
          </a:xfrm>
        </p:spPr>
        <p:txBody>
          <a:bodyPr/>
          <a:lstStyle/>
          <a:p>
            <a:r>
              <a:rPr lang="en-US" altLang="en-GB" dirty="0" smtClean="0">
                <a:sym typeface="+mn-ea"/>
              </a:rPr>
              <a:t>Cross product generalization (type 2):</a:t>
            </a:r>
          </a:p>
          <a:p>
            <a:pPr lvl="1"/>
            <a:r>
              <a:rPr lang="en-US" altLang="en-GB" dirty="0" err="1" smtClean="0">
                <a:sym typeface="+mn-ea"/>
              </a:rPr>
              <a:t>Gonano</a:t>
            </a:r>
            <a:r>
              <a:rPr lang="en-US" altLang="en-GB" dirty="0" smtClean="0">
                <a:sym typeface="+mn-ea"/>
              </a:rPr>
              <a:t> et </a:t>
            </a:r>
            <a:r>
              <a:rPr lang="en-US" altLang="en-GB" dirty="0">
                <a:sym typeface="+mn-ea"/>
              </a:rPr>
              <a:t>al. </a:t>
            </a:r>
            <a:r>
              <a:rPr lang="en-US" altLang="en-GB" dirty="0" smtClean="0">
                <a:sym typeface="+mn-ea"/>
              </a:rPr>
              <a:t>“Cross Product in N-Dimensions – the </a:t>
            </a:r>
            <a:r>
              <a:rPr lang="en-US" altLang="en-GB" dirty="0" err="1" smtClean="0">
                <a:sym typeface="+mn-ea"/>
              </a:rPr>
              <a:t>Doublewedge</a:t>
            </a:r>
            <a:r>
              <a:rPr lang="en-US" altLang="en-GB" dirty="0" smtClean="0">
                <a:sym typeface="+mn-ea"/>
              </a:rPr>
              <a:t> Product” present a binary operator generalization of the cross product, which produces a tensor suitable for implementing torques in higher dimensions:</a:t>
            </a:r>
            <a:endParaRPr lang="en-US" altLang="en-GB" dirty="0">
              <a:sym typeface="+mn-ea"/>
            </a:endParaRPr>
          </a:p>
        </p:txBody>
      </p:sp>
      <p:pic>
        <p:nvPicPr>
          <p:cNvPr id="4" name="Picture 3" descr="F:\TotalChaos\Demos\Presentation\Images\DWedge.pngDWedge"/>
          <p:cNvPicPr>
            <a:picLocks noChangeAspect="1"/>
          </p:cNvPicPr>
          <p:nvPr/>
        </p:nvPicPr>
        <p:blipFill>
          <a:blip r:embed="rId2"/>
          <a:srcRect/>
          <a:stretch>
            <a:fillRect/>
          </a:stretch>
        </p:blipFill>
        <p:spPr>
          <a:xfrm>
            <a:off x="967105" y="3857625"/>
            <a:ext cx="4177443" cy="1170432"/>
          </a:xfrm>
          <a:prstGeom prst="rect">
            <a:avLst/>
          </a:prstGeom>
        </p:spPr>
      </p:pic>
      <p:pic>
        <p:nvPicPr>
          <p:cNvPr id="7" name="Picture 6" descr="F:\TotalChaos\Demos\Presentation\Images\3DCross.png3DCross"/>
          <p:cNvPicPr>
            <a:picLocks noChangeAspect="1"/>
          </p:cNvPicPr>
          <p:nvPr/>
        </p:nvPicPr>
        <p:blipFill>
          <a:blip r:embed="rId3"/>
          <a:srcRect/>
          <a:stretch>
            <a:fillRect/>
          </a:stretch>
        </p:blipFill>
        <p:spPr>
          <a:xfrm>
            <a:off x="5487988" y="3794125"/>
            <a:ext cx="4644510" cy="938784"/>
          </a:xfrm>
          <a:prstGeom prst="rect">
            <a:avLst/>
          </a:prstGeom>
        </p:spPr>
      </p:pic>
      <p:pic>
        <p:nvPicPr>
          <p:cNvPr id="8" name="Picture 7" descr="F:\TotalChaos\Demos\Presentation\Images\4DCross.png4DCross"/>
          <p:cNvPicPr>
            <a:picLocks noChangeAspect="1"/>
          </p:cNvPicPr>
          <p:nvPr/>
        </p:nvPicPr>
        <p:blipFill>
          <a:blip r:embed="rId4"/>
          <a:srcRect/>
          <a:stretch>
            <a:fillRect/>
          </a:stretch>
        </p:blipFill>
        <p:spPr>
          <a:xfrm>
            <a:off x="5488305" y="5441887"/>
            <a:ext cx="5914645" cy="926465"/>
          </a:xfrm>
          <a:prstGeom prst="rect">
            <a:avLst/>
          </a:prstGeom>
        </p:spPr>
      </p:pic>
      <p:sp>
        <p:nvSpPr>
          <p:cNvPr id="10" name="Text Box 9"/>
          <p:cNvSpPr txBox="1"/>
          <p:nvPr/>
        </p:nvSpPr>
        <p:spPr>
          <a:xfrm>
            <a:off x="838200" y="3425825"/>
            <a:ext cx="1765300" cy="368300"/>
          </a:xfrm>
          <a:prstGeom prst="rect">
            <a:avLst/>
          </a:prstGeom>
          <a:noFill/>
        </p:spPr>
        <p:txBody>
          <a:bodyPr wrap="square" rtlCol="0">
            <a:spAutoFit/>
          </a:bodyPr>
          <a:lstStyle/>
          <a:p>
            <a:r>
              <a:rPr lang="en-US" altLang="en-GB" u="sng"/>
              <a:t>ND Case:</a:t>
            </a:r>
          </a:p>
        </p:txBody>
      </p:sp>
      <p:sp>
        <p:nvSpPr>
          <p:cNvPr id="11" name="Text Box 10"/>
          <p:cNvSpPr txBox="1"/>
          <p:nvPr/>
        </p:nvSpPr>
        <p:spPr>
          <a:xfrm>
            <a:off x="5402580" y="3425825"/>
            <a:ext cx="1765300" cy="368300"/>
          </a:xfrm>
          <a:prstGeom prst="rect">
            <a:avLst/>
          </a:prstGeom>
          <a:noFill/>
        </p:spPr>
        <p:txBody>
          <a:bodyPr wrap="square" rtlCol="0">
            <a:spAutoFit/>
          </a:bodyPr>
          <a:lstStyle/>
          <a:p>
            <a:r>
              <a:rPr lang="en-US" altLang="en-GB" u="sng"/>
              <a:t>3D Case:</a:t>
            </a:r>
          </a:p>
        </p:txBody>
      </p:sp>
      <p:sp>
        <p:nvSpPr>
          <p:cNvPr id="12" name="Text Box 11"/>
          <p:cNvSpPr txBox="1"/>
          <p:nvPr/>
        </p:nvSpPr>
        <p:spPr>
          <a:xfrm>
            <a:off x="5389880" y="5073650"/>
            <a:ext cx="1765300" cy="368300"/>
          </a:xfrm>
          <a:prstGeom prst="rect">
            <a:avLst/>
          </a:prstGeom>
          <a:noFill/>
        </p:spPr>
        <p:txBody>
          <a:bodyPr wrap="square" rtlCol="0">
            <a:spAutoFit/>
          </a:bodyPr>
          <a:lstStyle/>
          <a:p>
            <a:r>
              <a:rPr lang="en-US" altLang="en-GB" u="sng"/>
              <a:t>4D Case: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38200" y="1825625"/>
            <a:ext cx="7800975" cy="4351655"/>
          </a:xfrm>
        </p:spPr>
        <p:txBody>
          <a:bodyPr/>
          <a:lstStyle/>
          <a:p>
            <a:r>
              <a:rPr lang="en-US" altLang="en-GB" sz="2800">
                <a:sym typeface="+mn-ea"/>
              </a:rPr>
              <a:t>Old experience with </a:t>
            </a:r>
            <a:r>
              <a:rPr lang="en-GB" sz="2800">
                <a:sym typeface="+mn-ea"/>
              </a:rPr>
              <a:t>4D ray tracing</a:t>
            </a:r>
            <a:endParaRPr lang="en-GB" sz="2800"/>
          </a:p>
          <a:p>
            <a:pPr lvl="1"/>
            <a:r>
              <a:rPr lang="en-US" altLang="en-GB">
                <a:sym typeface="+mn-ea"/>
              </a:rPr>
              <a:t>I once attempted an OpenCL port of a ray-traced version of GL4D - a 4D manifold visualization library</a:t>
            </a:r>
          </a:p>
          <a:p>
            <a:r>
              <a:rPr lang="en-US" altLang="en-GB" sz="2800">
                <a:sym typeface="+mn-ea"/>
              </a:rPr>
              <a:t>Interest in designing a game in 4D</a:t>
            </a:r>
            <a:endParaRPr lang="en-US" altLang="en-GB" sz="2800">
              <a:solidFill>
                <a:schemeClr val="tx1"/>
              </a:solidFill>
            </a:endParaRPr>
          </a:p>
          <a:p>
            <a:r>
              <a:rPr lang="en-US" altLang="en-GB" sz="2800">
                <a:sym typeface="+mn-ea"/>
              </a:rPr>
              <a:t>Andrew Hanson's 4Dice app</a:t>
            </a:r>
            <a:endParaRPr lang="en-US" altLang="en-GB" sz="2800">
              <a:solidFill>
                <a:schemeClr val="tx1"/>
              </a:solidFill>
            </a:endParaRPr>
          </a:p>
          <a:p>
            <a:pPr lvl="1"/>
            <a:r>
              <a:rPr lang="en-US" altLang="en-GB">
                <a:sym typeface="+mn-ea"/>
              </a:rPr>
              <a:t>Lacks the physics for throwing the die</a:t>
            </a:r>
            <a:endParaRPr lang="en-US" altLang="en-GB">
              <a:solidFill>
                <a:schemeClr val="tx1"/>
              </a:solidFill>
              <a:sym typeface="+mn-ea"/>
            </a:endParaRPr>
          </a:p>
          <a:p>
            <a:r>
              <a:rPr lang="en-US" altLang="en-GB" sz="2800">
                <a:sym typeface="+mn-ea"/>
              </a:rPr>
              <a:t>Marc ten Bosch's projects</a:t>
            </a:r>
            <a:endParaRPr lang="en-US" altLang="en-GB" sz="2800">
              <a:solidFill>
                <a:schemeClr val="tx1"/>
              </a:solidFill>
              <a:sym typeface="+mn-ea"/>
            </a:endParaRPr>
          </a:p>
          <a:p>
            <a:pPr lvl="1"/>
            <a:r>
              <a:rPr lang="en-US" altLang="en-US" dirty="0">
                <a:sym typeface="+mn-ea"/>
              </a:rPr>
              <a:t>Has a proprietary (and very secretive) 4D physics engine</a:t>
            </a:r>
            <a:endParaRPr lang="en-US" altLang="en-US" dirty="0"/>
          </a:p>
          <a:p>
            <a:pPr lvl="1"/>
            <a:r>
              <a:rPr lang="en-US" altLang="en-US" dirty="0">
                <a:sym typeface="+mn-ea"/>
              </a:rPr>
              <a:t>Supports only viewing 3D slices from 4D </a:t>
            </a:r>
            <a:r>
              <a:rPr lang="en-US" altLang="en-US" dirty="0" smtClean="0">
                <a:sym typeface="+mn-ea"/>
              </a:rPr>
              <a:t>space</a:t>
            </a:r>
            <a:endParaRPr lang="en-US" altLang="en-GB">
              <a:solidFill>
                <a:schemeClr val="tx1"/>
              </a:solidFill>
              <a:sym typeface="+mn-ea"/>
            </a:endParaRPr>
          </a:p>
          <a:p>
            <a:endParaRPr lang="en-GB" altLang="en-US"/>
          </a:p>
        </p:txBody>
      </p:sp>
      <p:sp>
        <p:nvSpPr>
          <p:cNvPr id="2" name="Title 1"/>
          <p:cNvSpPr>
            <a:spLocks noGrp="1"/>
          </p:cNvSpPr>
          <p:nvPr>
            <p:ph type="title"/>
          </p:nvPr>
        </p:nvSpPr>
        <p:spPr/>
        <p:txBody>
          <a:bodyPr/>
          <a:lstStyle/>
          <a:p>
            <a:r>
              <a:rPr lang="en-US" altLang="en-GB" dirty="0"/>
              <a:t>What Motivated the Project</a:t>
            </a:r>
          </a:p>
        </p:txBody>
      </p:sp>
      <p:pic>
        <p:nvPicPr>
          <p:cNvPr id="5" name="Picture 4" descr="4dtoys[1]"/>
          <p:cNvPicPr>
            <a:picLocks noChangeAspect="1"/>
          </p:cNvPicPr>
          <p:nvPr/>
        </p:nvPicPr>
        <p:blipFill>
          <a:blip r:embed="rId2"/>
          <a:stretch>
            <a:fillRect/>
          </a:stretch>
        </p:blipFill>
        <p:spPr>
          <a:xfrm>
            <a:off x="8881745" y="4662805"/>
            <a:ext cx="2481580" cy="1063625"/>
          </a:xfrm>
          <a:prstGeom prst="rect">
            <a:avLst/>
          </a:prstGeom>
        </p:spPr>
      </p:pic>
      <p:sp>
        <p:nvSpPr>
          <p:cNvPr id="6" name="Text Box 5"/>
          <p:cNvSpPr txBox="1"/>
          <p:nvPr/>
        </p:nvSpPr>
        <p:spPr>
          <a:xfrm>
            <a:off x="8411845" y="5812155"/>
            <a:ext cx="3421380" cy="368300"/>
          </a:xfrm>
          <a:prstGeom prst="rect">
            <a:avLst/>
          </a:prstGeom>
          <a:noFill/>
        </p:spPr>
        <p:txBody>
          <a:bodyPr wrap="square" rtlCol="0">
            <a:spAutoFit/>
          </a:bodyPr>
          <a:lstStyle/>
          <a:p>
            <a:pPr algn="ctr"/>
            <a:r>
              <a:rPr lang="en-GB" altLang="en-US"/>
              <a:t>http://4dtoys.com/</a:t>
            </a:r>
          </a:p>
        </p:txBody>
      </p:sp>
      <p:pic>
        <p:nvPicPr>
          <p:cNvPr id="7" name="Picture 6" descr="4Dice"/>
          <p:cNvPicPr>
            <a:picLocks noChangeAspect="1"/>
          </p:cNvPicPr>
          <p:nvPr/>
        </p:nvPicPr>
        <p:blipFill>
          <a:blip r:embed="rId3"/>
          <a:stretch>
            <a:fillRect/>
          </a:stretch>
        </p:blipFill>
        <p:spPr>
          <a:xfrm>
            <a:off x="9372600" y="1691005"/>
            <a:ext cx="1499870" cy="1983740"/>
          </a:xfrm>
          <a:prstGeom prst="rect">
            <a:avLst/>
          </a:prstGeom>
        </p:spPr>
      </p:pic>
      <p:sp>
        <p:nvSpPr>
          <p:cNvPr id="12" name="Text Box 11"/>
          <p:cNvSpPr txBox="1"/>
          <p:nvPr/>
        </p:nvSpPr>
        <p:spPr>
          <a:xfrm>
            <a:off x="8209915" y="3674745"/>
            <a:ext cx="3825240" cy="642620"/>
          </a:xfrm>
          <a:prstGeom prst="rect">
            <a:avLst/>
          </a:prstGeom>
          <a:noFill/>
        </p:spPr>
        <p:txBody>
          <a:bodyPr wrap="square" rtlCol="0">
            <a:spAutoFit/>
          </a:bodyPr>
          <a:lstStyle/>
          <a:p>
            <a:pPr algn="ctr"/>
            <a:r>
              <a:rPr lang="en-US" altLang="en-GB"/>
              <a:t>4Dice</a:t>
            </a:r>
          </a:p>
          <a:p>
            <a:pPr algn="ctr"/>
            <a:r>
              <a:rPr lang="en-GB" altLang="en-US"/>
              <a:t>https://www.cs.indiana.edu/~hanson/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1825625"/>
            <a:ext cx="10955655" cy="4351655"/>
          </a:xfrm>
        </p:spPr>
        <p:txBody>
          <a:bodyPr/>
          <a:lstStyle/>
          <a:p>
            <a:r>
              <a:rPr lang="en-US" altLang="en-GB" dirty="0" smtClean="0">
                <a:sym typeface="+mn-ea"/>
              </a:rPr>
              <a:t>For lower dimension</a:t>
            </a:r>
            <a:r>
              <a:rPr lang="en-GB" altLang="en-US" dirty="0" smtClean="0">
                <a:sym typeface="+mn-ea"/>
              </a:rPr>
              <a:t>s</a:t>
            </a:r>
            <a:r>
              <a:rPr lang="en-US" altLang="en-GB" dirty="0" smtClean="0">
                <a:sym typeface="+mn-ea"/>
              </a:rPr>
              <a:t> you can find lists with the moments of inertia for different standard shapes: </a:t>
            </a:r>
            <a:r>
              <a:rPr lang="en-US" altLang="en-GB" dirty="0" smtClean="0">
                <a:solidFill>
                  <a:schemeClr val="tx1"/>
                </a:solidFill>
                <a:sym typeface="+mn-ea"/>
              </a:rPr>
              <a:t>https</a:t>
            </a:r>
            <a:r>
              <a:rPr lang="en-US" altLang="en-GB" dirty="0">
                <a:solidFill>
                  <a:schemeClr val="tx1"/>
                </a:solidFill>
                <a:sym typeface="+mn-ea"/>
              </a:rPr>
              <a:t>://</a:t>
            </a:r>
            <a:r>
              <a:rPr lang="en-US" altLang="en-GB" dirty="0" smtClean="0">
                <a:solidFill>
                  <a:schemeClr val="tx1"/>
                </a:solidFill>
                <a:sym typeface="+mn-ea"/>
              </a:rPr>
              <a:t>en.wikipedia.org/wiki/List_of_moments_of_inertia</a:t>
            </a:r>
          </a:p>
          <a:p>
            <a:r>
              <a:rPr lang="en-US" dirty="0" smtClean="0">
                <a:sym typeface="+mn-ea"/>
              </a:rPr>
              <a:t>For higher dimensions you might have to compute the moment of inertia from the definition:</a:t>
            </a:r>
            <a:endParaRPr lang="en-US" dirty="0">
              <a:sym typeface="+mn-ea"/>
            </a:endParaRPr>
          </a:p>
          <a:p>
            <a:endParaRPr lang="en-US" altLang="en-US" dirty="0"/>
          </a:p>
          <a:p>
            <a:r>
              <a:rPr lang="en-US" dirty="0" smtClean="0">
                <a:solidFill>
                  <a:schemeClr val="tx1"/>
                </a:solidFill>
                <a:sym typeface="+mn-ea"/>
              </a:rPr>
              <a:t>Fortunately, when rotating about the center of mass a cube has constant moment of inertia and the formula is the same regardless of dimension:</a:t>
            </a:r>
            <a:endParaRPr lang="en-US" dirty="0">
              <a:solidFill>
                <a:schemeClr val="tx1"/>
              </a:solidFill>
              <a:sym typeface="+mn-ea"/>
            </a:endParaRPr>
          </a:p>
        </p:txBody>
      </p:sp>
      <p:sp>
        <p:nvSpPr>
          <p:cNvPr id="2" name="Title 1"/>
          <p:cNvSpPr>
            <a:spLocks noGrp="1"/>
          </p:cNvSpPr>
          <p:nvPr>
            <p:ph type="title"/>
          </p:nvPr>
        </p:nvSpPr>
        <p:spPr/>
        <p:txBody>
          <a:bodyPr/>
          <a:lstStyle/>
          <a:p>
            <a:r>
              <a:rPr lang="en-US" altLang="bg-BG" dirty="0"/>
              <a:t>Rotational Inertia in 4D</a:t>
            </a:r>
          </a:p>
        </p:txBody>
      </p:sp>
      <p:pic>
        <p:nvPicPr>
          <p:cNvPr id="3" name="Picture 2" descr="IntegralMomentInertia"/>
          <p:cNvPicPr>
            <a:picLocks noChangeAspect="1"/>
          </p:cNvPicPr>
          <p:nvPr/>
        </p:nvPicPr>
        <p:blipFill>
          <a:blip r:embed="rId2"/>
          <a:stretch>
            <a:fillRect/>
          </a:stretch>
        </p:blipFill>
        <p:spPr>
          <a:xfrm>
            <a:off x="4746625" y="3663315"/>
            <a:ext cx="2228850" cy="676275"/>
          </a:xfrm>
          <a:prstGeom prst="rect">
            <a:avLst/>
          </a:prstGeom>
        </p:spPr>
      </p:pic>
      <p:pic>
        <p:nvPicPr>
          <p:cNvPr id="5" name="Picture 4" descr="MomentOfInertia"/>
          <p:cNvPicPr>
            <a:picLocks noChangeAspect="1"/>
          </p:cNvPicPr>
          <p:nvPr/>
        </p:nvPicPr>
        <p:blipFill>
          <a:blip r:embed="rId3"/>
          <a:stretch>
            <a:fillRect/>
          </a:stretch>
        </p:blipFill>
        <p:spPr>
          <a:xfrm>
            <a:off x="5027930" y="5548630"/>
            <a:ext cx="1666875" cy="62865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4595" y="1522225"/>
            <a:ext cx="10647405" cy="4612559"/>
          </a:xfrm>
          <a:prstGeom prst="rect">
            <a:avLst/>
          </a:prstGeom>
        </p:spPr>
      </p:pic>
      <p:sp>
        <p:nvSpPr>
          <p:cNvPr id="11" name="Title 1"/>
          <p:cNvSpPr>
            <a:spLocks noGrp="1"/>
          </p:cNvSpPr>
          <p:nvPr>
            <p:ph type="title"/>
          </p:nvPr>
        </p:nvSpPr>
        <p:spPr>
          <a:xfrm>
            <a:off x="838200" y="365125"/>
            <a:ext cx="10515600" cy="1325563"/>
          </a:xfrm>
        </p:spPr>
        <p:txBody>
          <a:bodyPr/>
          <a:lstStyle/>
          <a:p>
            <a:r>
              <a:rPr lang="en-US" altLang="bg-BG" dirty="0"/>
              <a:t>Rotational Inertia F</a:t>
            </a:r>
            <a:r>
              <a:rPr lang="en-US" altLang="bg-BG" dirty="0" smtClean="0"/>
              <a:t>or a Cube</a:t>
            </a:r>
            <a:endParaRPr lang="en-US" altLang="bg-BG"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a:t>Angular </a:t>
            </a:r>
            <a:r>
              <a:rPr lang="en-US" altLang="bg-BG" dirty="0" smtClean="0"/>
              <a:t>Velocity in </a:t>
            </a:r>
            <a:r>
              <a:rPr lang="en-US" altLang="bg-BG" dirty="0"/>
              <a:t>4D</a:t>
            </a:r>
          </a:p>
        </p:txBody>
      </p:sp>
      <p:sp>
        <p:nvSpPr>
          <p:cNvPr id="3" name="Content Placeholder 2"/>
          <p:cNvSpPr>
            <a:spLocks noGrp="1"/>
          </p:cNvSpPr>
          <p:nvPr>
            <p:ph idx="1"/>
          </p:nvPr>
        </p:nvSpPr>
        <p:spPr>
          <a:xfrm>
            <a:off x="838200" y="1825625"/>
            <a:ext cx="10955655" cy="4351655"/>
          </a:xfrm>
        </p:spPr>
        <p:txBody>
          <a:bodyPr/>
          <a:lstStyle/>
          <a:p>
            <a:r>
              <a:rPr lang="en-US" altLang="en-GB" dirty="0" smtClean="0">
                <a:sym typeface="+mn-ea"/>
              </a:rPr>
              <a:t>Representation:</a:t>
            </a:r>
          </a:p>
          <a:p>
            <a:endParaRPr lang="en-US" altLang="en-US" dirty="0">
              <a:sym typeface="+mn-ea"/>
            </a:endParaRPr>
          </a:p>
          <a:p>
            <a:endParaRPr lang="en-US" altLang="en-US" dirty="0" smtClean="0">
              <a:sym typeface="+mn-ea"/>
            </a:endParaRPr>
          </a:p>
          <a:p>
            <a:pPr marL="0" indent="0">
              <a:buNone/>
            </a:pPr>
            <a:endParaRPr lang="en-US" altLang="en-US" dirty="0" smtClean="0">
              <a:sym typeface="+mn-ea"/>
            </a:endParaRPr>
          </a:p>
          <a:p>
            <a:r>
              <a:rPr lang="en-US" altLang="en-US" dirty="0" smtClean="0">
                <a:sym typeface="+mn-ea"/>
              </a:rPr>
              <a:t>Application:</a:t>
            </a:r>
          </a:p>
          <a:p>
            <a:pPr lvl="1"/>
            <a:r>
              <a:rPr lang="en-US" altLang="en-US" sz="2000" dirty="0" smtClean="0">
                <a:sym typeface="+mn-ea"/>
              </a:rPr>
              <a:t>Compute </a:t>
            </a:r>
            <a:r>
              <a:rPr lang="en-GB" altLang="en-US" sz="2000" dirty="0" smtClean="0">
                <a:sym typeface="+mn-ea"/>
              </a:rPr>
              <a:t>corrective impulses</a:t>
            </a:r>
            <a:r>
              <a:rPr lang="en-US" altLang="en-US" sz="2000" dirty="0" smtClean="0">
                <a:sym typeface="+mn-ea"/>
              </a:rPr>
              <a:t> for each contact point and </a:t>
            </a:r>
            <a:r>
              <a:rPr lang="en-GB" altLang="en-US" sz="2000" dirty="0" smtClean="0">
                <a:sym typeface="+mn-ea"/>
              </a:rPr>
              <a:t>apply </a:t>
            </a:r>
            <a:r>
              <a:rPr lang="en-US" altLang="en-US" sz="2000" dirty="0" smtClean="0">
                <a:sym typeface="+mn-ea"/>
              </a:rPr>
              <a:t>the </a:t>
            </a:r>
            <a:r>
              <a:rPr lang="en-GB" altLang="en-US" sz="2000" dirty="0" smtClean="0">
                <a:sym typeface="+mn-ea"/>
              </a:rPr>
              <a:t>correction to center of mass</a:t>
            </a:r>
            <a:endParaRPr lang="en-US" altLang="en-US" sz="2000" dirty="0">
              <a:sym typeface="+mn-ea"/>
            </a:endParaRPr>
          </a:p>
          <a:p>
            <a:pPr lvl="1"/>
            <a:endParaRPr lang="en-US" altLang="en-US" sz="2000" dirty="0" smtClean="0">
              <a:sym typeface="+mn-ea"/>
            </a:endParaRPr>
          </a:p>
          <a:p>
            <a:pPr lvl="1"/>
            <a:r>
              <a:rPr lang="en-US" altLang="en-US" sz="2000" dirty="0" smtClean="0">
                <a:sym typeface="+mn-ea"/>
              </a:rPr>
              <a:t>Apply the net angular velocity using the Rodrigues formula:</a:t>
            </a:r>
            <a:endParaRPr lang="en-US" altLang="en-US" sz="2000" dirty="0" smtClean="0"/>
          </a:p>
          <a:p>
            <a:endParaRPr lang="en-US" sz="2000" dirty="0">
              <a:solidFill>
                <a:schemeClr val="tx1"/>
              </a:solidFill>
              <a:sym typeface="+mn-ea"/>
            </a:endParaRPr>
          </a:p>
        </p:txBody>
      </p:sp>
      <p:graphicFrame>
        <p:nvGraphicFramePr>
          <p:cNvPr id="4" name="Table 3"/>
          <p:cNvGraphicFramePr>
            <a:graphicFrameLocks noGrp="1"/>
          </p:cNvGraphicFramePr>
          <p:nvPr/>
        </p:nvGraphicFramePr>
        <p:xfrm>
          <a:off x="2699528" y="2357128"/>
          <a:ext cx="6817658" cy="1494338"/>
        </p:xfrm>
        <a:graphic>
          <a:graphicData uri="http://schemas.openxmlformats.org/drawingml/2006/table">
            <a:tbl>
              <a:tblPr firstRow="1" bandRow="1">
                <a:tableStyleId>{5C22544A-7EE6-4342-B048-85BDC9FD1C3A}</a:tableStyleId>
              </a:tblPr>
              <a:tblGrid>
                <a:gridCol w="1752193"/>
                <a:gridCol w="2482902"/>
                <a:gridCol w="2582563"/>
              </a:tblGrid>
              <a:tr h="422275">
                <a:tc>
                  <a:txBody>
                    <a:bodyPr/>
                    <a:lstStyle/>
                    <a:p>
                      <a:r>
                        <a:rPr lang="en-US" dirty="0" smtClean="0"/>
                        <a:t>Parameter</a:t>
                      </a:r>
                      <a:endParaRPr lang="bg-BG" dirty="0"/>
                    </a:p>
                  </a:txBody>
                  <a:tcPr/>
                </a:tc>
                <a:tc>
                  <a:txBody>
                    <a:bodyPr/>
                    <a:lstStyle/>
                    <a:p>
                      <a:pPr algn="ctr"/>
                      <a:r>
                        <a:rPr lang="en-US" dirty="0" smtClean="0"/>
                        <a:t>3D</a:t>
                      </a:r>
                      <a:endParaRPr lang="bg-BG" dirty="0"/>
                    </a:p>
                  </a:txBody>
                  <a:tcPr/>
                </a:tc>
                <a:tc>
                  <a:txBody>
                    <a:bodyPr/>
                    <a:lstStyle/>
                    <a:p>
                      <a:pPr algn="ctr"/>
                      <a:r>
                        <a:rPr lang="en-US" dirty="0" smtClean="0"/>
                        <a:t>4D</a:t>
                      </a:r>
                      <a:endParaRPr lang="bg-BG" dirty="0"/>
                    </a:p>
                  </a:txBody>
                  <a:tcPr/>
                </a:tc>
              </a:tr>
              <a:tr h="426483">
                <a:tc>
                  <a:txBody>
                    <a:bodyPr/>
                    <a:lstStyle/>
                    <a:p>
                      <a:r>
                        <a:rPr lang="en-US" dirty="0" smtClean="0"/>
                        <a:t>orientation</a:t>
                      </a:r>
                      <a:endParaRPr lang="bg-BG" dirty="0"/>
                    </a:p>
                  </a:txBody>
                  <a:tcPr/>
                </a:tc>
                <a:tc>
                  <a:txBody>
                    <a:bodyPr/>
                    <a:lstStyle/>
                    <a:p>
                      <a:r>
                        <a:rPr lang="en-US" dirty="0" smtClean="0"/>
                        <a:t>mat3</a:t>
                      </a:r>
                      <a:endParaRPr lang="bg-BG" dirty="0"/>
                    </a:p>
                  </a:txBody>
                  <a:tcPr/>
                </a:tc>
                <a:tc>
                  <a:txBody>
                    <a:bodyPr/>
                    <a:lstStyle/>
                    <a:p>
                      <a:r>
                        <a:rPr lang="en-US" dirty="0" smtClean="0"/>
                        <a:t>mat4</a:t>
                      </a:r>
                      <a:endParaRPr lang="bg-BG" dirty="0"/>
                    </a:p>
                  </a:txBody>
                  <a:tcPr/>
                </a:tc>
              </a:tr>
              <a:tr h="645580">
                <a:tc>
                  <a:txBody>
                    <a:bodyPr/>
                    <a:lstStyle/>
                    <a:p>
                      <a:r>
                        <a:rPr lang="en-US" dirty="0" smtClean="0"/>
                        <a:t>angular velocity</a:t>
                      </a:r>
                      <a:endParaRPr lang="bg-BG" dirty="0"/>
                    </a:p>
                  </a:txBody>
                  <a:tcPr/>
                </a:tc>
                <a:tc>
                  <a:txBody>
                    <a:bodyPr/>
                    <a:lstStyle/>
                    <a:p>
                      <a:r>
                        <a:rPr lang="en-US" dirty="0" smtClean="0"/>
                        <a:t>vec3 or</a:t>
                      </a:r>
                      <a:r>
                        <a:rPr lang="en-GB" altLang="en-US" dirty="0" smtClean="0"/>
                        <a:t>, </a:t>
                      </a:r>
                      <a:r>
                        <a:rPr lang="en-US" dirty="0" smtClean="0"/>
                        <a:t>equivalent</a:t>
                      </a:r>
                      <a:r>
                        <a:rPr lang="en-GB" altLang="en-US" dirty="0" smtClean="0"/>
                        <a:t>ly, a</a:t>
                      </a:r>
                      <a:r>
                        <a:rPr lang="en-US" dirty="0" smtClean="0"/>
                        <a:t> skew-symmetric mat3</a:t>
                      </a:r>
                      <a:endParaRPr lang="bg-BG" dirty="0"/>
                    </a:p>
                  </a:txBody>
                  <a:tcPr/>
                </a:tc>
                <a:tc>
                  <a:txBody>
                    <a:bodyPr/>
                    <a:lstStyle/>
                    <a:p>
                      <a:r>
                        <a:rPr lang="en-GB" altLang="en-US" dirty="0" smtClean="0"/>
                        <a:t>vec6 or, equivalently, a </a:t>
                      </a:r>
                      <a:r>
                        <a:rPr lang="en-US" dirty="0" smtClean="0"/>
                        <a:t>skew-symmetric mat4</a:t>
                      </a:r>
                      <a:endParaRPr lang="bg-BG" dirty="0"/>
                    </a:p>
                  </a:txBody>
                  <a:tcPr/>
                </a:tc>
              </a:tr>
            </a:tbl>
          </a:graphicData>
        </a:graphic>
      </p:graphicFrame>
      <p:sp>
        <p:nvSpPr>
          <p:cNvPr id="7" name="TextBox 5"/>
          <p:cNvSpPr txBox="1">
            <a:spLocks noChangeArrowheads="1"/>
          </p:cNvSpPr>
          <p:nvPr/>
        </p:nvSpPr>
        <p:spPr bwMode="auto">
          <a:xfrm>
            <a:off x="2114287" y="5393148"/>
            <a:ext cx="946277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ourier New" panose="02070309020205020404" pitchFamily="49" charset="0"/>
                <a:ea typeface="MS PGothic" panose="020B0600070205080204" charset="-128"/>
              </a:defRPr>
            </a:lvl1pPr>
            <a:lvl2pPr marL="37931725" indent="-37474525">
              <a:defRPr sz="2400">
                <a:solidFill>
                  <a:schemeClr val="tx1"/>
                </a:solidFill>
                <a:latin typeface="Courier New" panose="02070309020205020404" pitchFamily="49" charset="0"/>
                <a:ea typeface="MS PGothic" panose="020B0600070205080204" charset="-128"/>
              </a:defRPr>
            </a:lvl2pPr>
            <a:lvl3pPr>
              <a:defRPr sz="2400">
                <a:solidFill>
                  <a:schemeClr val="tx1"/>
                </a:solidFill>
                <a:latin typeface="Courier New" panose="02070309020205020404" pitchFamily="49" charset="0"/>
                <a:ea typeface="MS PGothic" panose="020B0600070205080204" charset="-128"/>
              </a:defRPr>
            </a:lvl3pPr>
            <a:lvl4pPr>
              <a:defRPr sz="2400">
                <a:solidFill>
                  <a:schemeClr val="tx1"/>
                </a:solidFill>
                <a:latin typeface="Courier New" panose="02070309020205020404" pitchFamily="49" charset="0"/>
                <a:ea typeface="MS PGothic" panose="020B0600070205080204" charset="-128"/>
              </a:defRPr>
            </a:lvl4pPr>
            <a:lvl5pPr>
              <a:defRPr sz="2400">
                <a:solidFill>
                  <a:schemeClr val="tx1"/>
                </a:solidFill>
                <a:latin typeface="Courier New" panose="02070309020205020404" pitchFamily="49" charset="0"/>
                <a:ea typeface="MS PGothic" panose="020B0600070205080204" charset="-128"/>
              </a:defRPr>
            </a:lvl5pPr>
            <a:lvl6pPr marL="4572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6pPr>
            <a:lvl7pPr marL="9144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7pPr>
            <a:lvl8pPr marL="13716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8pPr>
            <a:lvl9pPr marL="18288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9pPr>
          </a:lstStyle>
          <a:p>
            <a:r>
              <a:rPr lang="en-US" altLang="bg-BG" sz="1400" dirty="0"/>
              <a:t>o</a:t>
            </a:r>
            <a:r>
              <a:rPr lang="en-US" altLang="bg-BG" sz="1400" dirty="0" smtClean="0"/>
              <a:t>rientation = </a:t>
            </a:r>
            <a:r>
              <a:rPr lang="en-US" altLang="bg-BG" sz="1400" dirty="0" err="1" smtClean="0"/>
              <a:t>RodriguesRotation</a:t>
            </a:r>
            <a:r>
              <a:rPr lang="en-US" altLang="bg-BG" sz="1400" dirty="0" smtClean="0"/>
              <a:t>(</a:t>
            </a:r>
            <a:r>
              <a:rPr lang="en-US" altLang="bg-BG" sz="1400" dirty="0" err="1"/>
              <a:t>a</a:t>
            </a:r>
            <a:r>
              <a:rPr lang="en-US" altLang="bg-BG" sz="1400" dirty="0" err="1" smtClean="0"/>
              <a:t>ngularVelocity</a:t>
            </a:r>
            <a:r>
              <a:rPr lang="en-US" altLang="bg-BG" sz="1400" dirty="0" smtClean="0"/>
              <a:t> </a:t>
            </a:r>
            <a:r>
              <a:rPr lang="en-US" altLang="bg-BG" sz="1400" dirty="0"/>
              <a:t>* </a:t>
            </a:r>
            <a:r>
              <a:rPr lang="en-US" altLang="bg-BG" sz="1400" dirty="0" err="1"/>
              <a:t>dt</a:t>
            </a:r>
            <a:r>
              <a:rPr lang="en-US" altLang="bg-BG" sz="1400" dirty="0"/>
              <a:t>) * o</a:t>
            </a:r>
            <a:r>
              <a:rPr lang="en-US" altLang="bg-BG" sz="1400" dirty="0" smtClean="0"/>
              <a:t>rientation</a:t>
            </a:r>
            <a:endParaRPr lang="en-US" altLang="bg-BG" sz="1400" dirty="0"/>
          </a:p>
        </p:txBody>
      </p:sp>
      <p:sp>
        <p:nvSpPr>
          <p:cNvPr id="8" name="TextBox 5"/>
          <p:cNvSpPr txBox="1">
            <a:spLocks noChangeArrowheads="1"/>
          </p:cNvSpPr>
          <p:nvPr/>
        </p:nvSpPr>
        <p:spPr bwMode="auto">
          <a:xfrm>
            <a:off x="2114550" y="4655820"/>
            <a:ext cx="933704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ourier New" panose="02070309020205020404" pitchFamily="49" charset="0"/>
                <a:ea typeface="MS PGothic" panose="020B0600070205080204" charset="-128"/>
              </a:defRPr>
            </a:lvl1pPr>
            <a:lvl2pPr marL="37931725" indent="-37474525">
              <a:defRPr sz="2400">
                <a:solidFill>
                  <a:schemeClr val="tx1"/>
                </a:solidFill>
                <a:latin typeface="Courier New" panose="02070309020205020404" pitchFamily="49" charset="0"/>
                <a:ea typeface="MS PGothic" panose="020B0600070205080204" charset="-128"/>
              </a:defRPr>
            </a:lvl2pPr>
            <a:lvl3pPr>
              <a:defRPr sz="2400">
                <a:solidFill>
                  <a:schemeClr val="tx1"/>
                </a:solidFill>
                <a:latin typeface="Courier New" panose="02070309020205020404" pitchFamily="49" charset="0"/>
                <a:ea typeface="MS PGothic" panose="020B0600070205080204" charset="-128"/>
              </a:defRPr>
            </a:lvl3pPr>
            <a:lvl4pPr>
              <a:defRPr sz="2400">
                <a:solidFill>
                  <a:schemeClr val="tx1"/>
                </a:solidFill>
                <a:latin typeface="Courier New" panose="02070309020205020404" pitchFamily="49" charset="0"/>
                <a:ea typeface="MS PGothic" panose="020B0600070205080204" charset="-128"/>
              </a:defRPr>
            </a:lvl4pPr>
            <a:lvl5pPr>
              <a:defRPr sz="2400">
                <a:solidFill>
                  <a:schemeClr val="tx1"/>
                </a:solidFill>
                <a:latin typeface="Courier New" panose="02070309020205020404" pitchFamily="49" charset="0"/>
                <a:ea typeface="MS PGothic" panose="020B0600070205080204" charset="-128"/>
              </a:defRPr>
            </a:lvl5pPr>
            <a:lvl6pPr marL="4572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6pPr>
            <a:lvl7pPr marL="9144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7pPr>
            <a:lvl8pPr marL="13716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8pPr>
            <a:lvl9pPr marL="18288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9pPr>
          </a:lstStyle>
          <a:p>
            <a:r>
              <a:rPr lang="en-US" sz="1400" dirty="0" err="1" smtClean="0"/>
              <a:t>AccumulateAngularVelocity</a:t>
            </a:r>
            <a:r>
              <a:rPr lang="en-US" sz="1400" dirty="0" smtClean="0"/>
              <a:t>(</a:t>
            </a:r>
            <a:r>
              <a:rPr lang="en-GB" altLang="en-US" sz="1400" dirty="0" err="1" smtClean="0"/>
              <a:t>DWedgeProduct</a:t>
            </a:r>
            <a:r>
              <a:rPr lang="en-US" sz="1400" dirty="0" smtClean="0"/>
              <a:t>(</a:t>
            </a:r>
            <a:r>
              <a:rPr lang="en-US" sz="1400" dirty="0" err="1" smtClean="0"/>
              <a:t>contactDistance</a:t>
            </a:r>
            <a:r>
              <a:rPr lang="en-US" sz="1400" dirty="0" smtClean="0"/>
              <a:t>, impulse / </a:t>
            </a:r>
            <a:r>
              <a:rPr lang="en-US" sz="1400" dirty="0" err="1"/>
              <a:t>r</a:t>
            </a:r>
            <a:r>
              <a:rPr lang="en-US" sz="1400" dirty="0" err="1" smtClean="0"/>
              <a:t>otationalInertia</a:t>
            </a:r>
            <a:r>
              <a:rPr lang="en-US" sz="1400" dirty="0" smtClean="0"/>
              <a:t>))</a:t>
            </a:r>
            <a:endParaRPr lang="en-US" altLang="bg-BG" sz="1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smtClean="0"/>
              <a:t>Arbitrary Rotations in </a:t>
            </a:r>
            <a:r>
              <a:rPr lang="en-US" altLang="bg-BG" dirty="0"/>
              <a:t>4D</a:t>
            </a:r>
          </a:p>
        </p:txBody>
      </p:sp>
      <p:sp>
        <p:nvSpPr>
          <p:cNvPr id="10" name="Text Box 3"/>
          <p:cNvSpPr txBox="1"/>
          <p:nvPr/>
        </p:nvSpPr>
        <p:spPr>
          <a:xfrm>
            <a:off x="3278263" y="5969711"/>
            <a:ext cx="7404187" cy="338554"/>
          </a:xfrm>
          <a:prstGeom prst="rect">
            <a:avLst/>
          </a:prstGeom>
          <a:noFill/>
        </p:spPr>
        <p:txBody>
          <a:bodyPr wrap="square" rtlCol="0">
            <a:spAutoFit/>
          </a:bodyPr>
          <a:lstStyle/>
          <a:p>
            <a:r>
              <a:rPr lang="en-US" altLang="en-US" sz="1600" dirty="0" err="1"/>
              <a:t>Erdoğdu</a:t>
            </a:r>
            <a:r>
              <a:rPr lang="en-US" altLang="en-US" sz="1600" dirty="0"/>
              <a:t>, M.; </a:t>
            </a:r>
            <a:r>
              <a:rPr lang="en-US" altLang="en-US" sz="1600" dirty="0" err="1"/>
              <a:t>Özdemir</a:t>
            </a:r>
            <a:r>
              <a:rPr lang="en-US" altLang="en-US" sz="1600" dirty="0"/>
              <a:t>, M. (2015). "Generating Four Dimensional Rotation Matrices</a:t>
            </a:r>
            <a:r>
              <a:rPr lang="en-US" altLang="en-US" sz="1600" dirty="0" smtClean="0"/>
              <a:t>"</a:t>
            </a:r>
            <a:r>
              <a:rPr lang="en-GB" altLang="en-US" sz="1600" dirty="0" smtClean="0"/>
              <a:t>.</a:t>
            </a:r>
            <a:endParaRPr lang="en-GB" altLang="en-US" sz="1600" dirty="0"/>
          </a:p>
        </p:txBody>
      </p:sp>
      <p:graphicFrame>
        <p:nvGraphicFramePr>
          <p:cNvPr id="5" name="Table 4"/>
          <p:cNvGraphicFramePr/>
          <p:nvPr/>
        </p:nvGraphicFramePr>
        <p:xfrm>
          <a:off x="1656715" y="1567180"/>
          <a:ext cx="9524365" cy="4335780"/>
        </p:xfrm>
        <a:graphic>
          <a:graphicData uri="http://schemas.openxmlformats.org/drawingml/2006/table">
            <a:tbl>
              <a:tblPr firstRow="1" firstCol="1">
                <a:tableStyleId>{6E25E649-3F16-4E02-A733-19D2CDBF48F0}</a:tableStyleId>
              </a:tblPr>
              <a:tblGrid>
                <a:gridCol w="1383030"/>
                <a:gridCol w="8141335"/>
              </a:tblGrid>
              <a:tr h="513715">
                <a:tc>
                  <a:txBody>
                    <a:bodyPr/>
                    <a:lstStyle/>
                    <a:p>
                      <a:pPr algn="ctr">
                        <a:buNone/>
                      </a:pPr>
                      <a:r>
                        <a:rPr lang="en-US" altLang="bg-BG" dirty="0"/>
                        <a:t>Dimension</a:t>
                      </a:r>
                    </a:p>
                  </a:txBody>
                  <a:tcPr/>
                </a:tc>
                <a:tc>
                  <a:txBody>
                    <a:bodyPr/>
                    <a:lstStyle/>
                    <a:p>
                      <a:pPr algn="ctr">
                        <a:buNone/>
                      </a:pPr>
                      <a:r>
                        <a:rPr lang="en-US" altLang="en-GB" dirty="0"/>
                        <a:t>Rotation Model</a:t>
                      </a:r>
                    </a:p>
                  </a:txBody>
                  <a:tcPr>
                    <a:lnB w="12700" cap="flat" cmpd="sng" algn="ctr">
                      <a:solidFill>
                        <a:schemeClr val="tx1"/>
                      </a:solidFill>
                      <a:prstDash val="solid"/>
                      <a:round/>
                      <a:headEnd type="none" w="med" len="med"/>
                      <a:tailEnd type="none" w="med" len="med"/>
                    </a:lnB>
                  </a:tcPr>
                </a:tc>
              </a:tr>
              <a:tr h="455295">
                <a:tc>
                  <a:txBody>
                    <a:bodyPr/>
                    <a:lstStyle/>
                    <a:p>
                      <a:pPr algn="ctr">
                        <a:buNone/>
                      </a:pPr>
                      <a:r>
                        <a:rPr lang="en-US" altLang="en-GB"/>
                        <a:t>2D</a:t>
                      </a:r>
                    </a:p>
                  </a:txBody>
                  <a:tcPr>
                    <a:lnR w="12700" cap="flat" cmpd="sng" algn="ctr">
                      <a:solidFill>
                        <a:schemeClr val="tx1"/>
                      </a:solidFill>
                      <a:prstDash val="solid"/>
                      <a:round/>
                      <a:headEnd type="none" w="med" len="med"/>
                      <a:tailEnd type="none" w="med" len="med"/>
                    </a:lnR>
                  </a:tcPr>
                </a:tc>
                <a:tc>
                  <a:txBody>
                    <a:bodyPr/>
                    <a:lstStyle/>
                    <a:p>
                      <a:pPr>
                        <a:buNone/>
                      </a:pPr>
                      <a:r>
                        <a:rPr lang="en-US" altLang="en-GB" dirty="0"/>
                        <a:t>Angle: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9265">
                <a:tc>
                  <a:txBody>
                    <a:bodyPr/>
                    <a:lstStyle/>
                    <a:p>
                      <a:pPr algn="ctr">
                        <a:buNone/>
                      </a:pPr>
                      <a:endParaRPr lang="en-US" altLang="en-GB" dirty="0" smtClean="0"/>
                    </a:p>
                    <a:p>
                      <a:pPr algn="ctr">
                        <a:buNone/>
                      </a:pPr>
                      <a:r>
                        <a:rPr lang="en-US" altLang="en-GB" dirty="0" smtClean="0"/>
                        <a:t>3D</a:t>
                      </a:r>
                      <a:endParaRPr lang="en-US" altLang="en-GB" dirty="0"/>
                    </a:p>
                  </a:txBody>
                  <a:tcPr>
                    <a:lnR w="12700" cap="flat" cmpd="sng" algn="ctr">
                      <a:solidFill>
                        <a:schemeClr val="tx1"/>
                      </a:solidFill>
                      <a:prstDash val="solid"/>
                      <a:round/>
                      <a:headEnd type="none" w="med" len="med"/>
                      <a:tailEnd type="none" w="med" len="med"/>
                    </a:lnR>
                  </a:tcPr>
                </a:tc>
                <a:tc>
                  <a:txBody>
                    <a:bodyPr/>
                    <a:lstStyle/>
                    <a:p>
                      <a:pPr>
                        <a:buNone/>
                      </a:pPr>
                      <a:r>
                        <a:rPr lang="en-US" altLang="en-GB" dirty="0"/>
                        <a:t>Axis-angle (Rodrigues' formula):</a:t>
                      </a:r>
                    </a:p>
                    <a:p>
                      <a:pPr>
                        <a:buNone/>
                      </a:pPr>
                      <a:endParaRPr lang="en-US" alt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27505">
                <a:tc>
                  <a:txBody>
                    <a:bodyPr/>
                    <a:lstStyle/>
                    <a:p>
                      <a:pPr algn="ctr">
                        <a:buNone/>
                      </a:pPr>
                      <a:endParaRPr lang="en-US" altLang="en-GB" dirty="0" smtClean="0"/>
                    </a:p>
                    <a:p>
                      <a:pPr algn="ctr">
                        <a:buNone/>
                      </a:pPr>
                      <a:endParaRPr lang="en-US" altLang="en-GB" dirty="0" smtClean="0"/>
                    </a:p>
                    <a:p>
                      <a:pPr algn="ctr">
                        <a:buNone/>
                      </a:pPr>
                      <a:endParaRPr lang="en-US" altLang="en-GB" dirty="0" smtClean="0"/>
                    </a:p>
                    <a:p>
                      <a:pPr algn="ctr">
                        <a:buNone/>
                      </a:pPr>
                      <a:r>
                        <a:rPr lang="en-US" altLang="en-GB" dirty="0" smtClean="0"/>
                        <a:t>4D</a:t>
                      </a:r>
                      <a:endParaRPr lang="en-US" altLang="en-GB" dirty="0"/>
                    </a:p>
                  </a:txBody>
                  <a:tcPr>
                    <a:lnR w="12700" cap="flat" cmpd="sng" algn="ctr">
                      <a:solidFill>
                        <a:schemeClr val="tx1"/>
                      </a:solidFill>
                      <a:prstDash val="solid"/>
                      <a:round/>
                      <a:headEnd type="none" w="med" len="med"/>
                      <a:tailEnd type="none" w="med" len="med"/>
                    </a:lnR>
                  </a:tcPr>
                </a:tc>
                <a:tc>
                  <a:txBody>
                    <a:bodyPr/>
                    <a:lstStyle/>
                    <a:p>
                      <a:pPr>
                        <a:buNone/>
                      </a:pPr>
                      <a:r>
                        <a:rPr lang="en-US" altLang="en-GB" dirty="0"/>
                        <a:t>A pair of axes-angles (generalized Rodrigues' formula):</a:t>
                      </a:r>
                    </a:p>
                    <a:p>
                      <a:pPr>
                        <a:buNone/>
                      </a:pPr>
                      <a:endParaRPr lang="en-US" altLang="en-GB" dirty="0"/>
                    </a:p>
                    <a:p>
                      <a:pPr>
                        <a:buNone/>
                      </a:pPr>
                      <a:endParaRPr lang="en-US" altLang="en-GB" dirty="0"/>
                    </a:p>
                    <a:p>
                      <a:pPr>
                        <a:buNone/>
                      </a:pPr>
                      <a:r>
                        <a:rPr lang="en-US" altLang="en-GB" dirty="0"/>
                        <a:t>for the eigen decomposition: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3" name="Content Placeholder 2" descr="D:\Demos\Presentation\Images\Theta.pngTheta"/>
          <p:cNvPicPr>
            <a:picLocks noGrp="1" noChangeAspect="1"/>
          </p:cNvPicPr>
          <p:nvPr>
            <p:ph idx="1"/>
          </p:nvPr>
        </p:nvPicPr>
        <p:blipFill>
          <a:blip r:embed="rId2"/>
          <a:srcRect/>
          <a:stretch>
            <a:fillRect/>
          </a:stretch>
        </p:blipFill>
        <p:spPr>
          <a:xfrm>
            <a:off x="3805428" y="2193290"/>
            <a:ext cx="92710" cy="164592"/>
          </a:xfrm>
          <a:prstGeom prst="rect">
            <a:avLst/>
          </a:prstGeom>
        </p:spPr>
      </p:pic>
      <p:pic>
        <p:nvPicPr>
          <p:cNvPr id="9" name="Picture 8" descr="D:\Demos\Presentation\Images\3DRodrigues.png3DRodrigues"/>
          <p:cNvPicPr>
            <a:picLocks noChangeAspect="1"/>
          </p:cNvPicPr>
          <p:nvPr/>
        </p:nvPicPr>
        <p:blipFill>
          <a:blip r:embed="rId3"/>
          <a:srcRect/>
          <a:stretch>
            <a:fillRect/>
          </a:stretch>
        </p:blipFill>
        <p:spPr>
          <a:xfrm>
            <a:off x="3169920" y="2963482"/>
            <a:ext cx="4711055" cy="231648"/>
          </a:xfrm>
          <a:prstGeom prst="rect">
            <a:avLst/>
          </a:prstGeom>
        </p:spPr>
      </p:pic>
      <p:pic>
        <p:nvPicPr>
          <p:cNvPr id="11" name="Picture 10" descr="D:\Demos\Presentation\Images\4DRodrigues.png4DRodrigues"/>
          <p:cNvPicPr>
            <a:picLocks noChangeAspect="1"/>
          </p:cNvPicPr>
          <p:nvPr/>
        </p:nvPicPr>
        <p:blipFill>
          <a:blip r:embed="rId4"/>
          <a:srcRect/>
          <a:stretch>
            <a:fillRect/>
          </a:stretch>
        </p:blipFill>
        <p:spPr>
          <a:xfrm>
            <a:off x="3169920" y="4755134"/>
            <a:ext cx="6499951" cy="231648"/>
          </a:xfrm>
          <a:prstGeom prst="rect">
            <a:avLst/>
          </a:prstGeom>
        </p:spPr>
      </p:pic>
      <p:pic>
        <p:nvPicPr>
          <p:cNvPr id="12" name="Picture 11" descr="D:\Demos\Presentation\Images\4DRodriguesEigendecomposition.png4DRodriguesEigendecomposition"/>
          <p:cNvPicPr>
            <a:picLocks noChangeAspect="1"/>
          </p:cNvPicPr>
          <p:nvPr/>
        </p:nvPicPr>
        <p:blipFill>
          <a:blip r:embed="rId5"/>
          <a:srcRect/>
          <a:stretch>
            <a:fillRect/>
          </a:stretch>
        </p:blipFill>
        <p:spPr>
          <a:xfrm>
            <a:off x="3169920" y="5521135"/>
            <a:ext cx="2105896" cy="182880"/>
          </a:xfrm>
          <a:prstGeom prst="rect">
            <a:avLst/>
          </a:prstGeom>
        </p:spPr>
      </p:pic>
      <p:pic>
        <p:nvPicPr>
          <p:cNvPr id="15" name="Picture 14" descr="SkewOperatorDefinition"/>
          <p:cNvPicPr>
            <a:picLocks noChangeAspect="1"/>
          </p:cNvPicPr>
          <p:nvPr/>
        </p:nvPicPr>
        <p:blipFill>
          <a:blip r:embed="rId6"/>
          <a:stretch>
            <a:fillRect/>
          </a:stretch>
        </p:blipFill>
        <p:spPr>
          <a:xfrm>
            <a:off x="3169920" y="3350895"/>
            <a:ext cx="2554224" cy="70104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1710055"/>
            <a:ext cx="10746105" cy="2852420"/>
          </a:xfrm>
        </p:spPr>
        <p:txBody>
          <a:bodyPr/>
          <a:lstStyle/>
          <a:p>
            <a:pPr algn="ctr"/>
            <a:r>
              <a:rPr lang="en-US" sz="6500" b="1" dirty="0" smtClean="0">
                <a:solidFill>
                  <a:srgbClr val="035271"/>
                </a:solidFill>
                <a:effectLst>
                  <a:outerShdw blurRad="38100" dist="38100" dir="2700000" algn="tl">
                    <a:srgbClr val="000000">
                      <a:alpha val="43137"/>
                    </a:srgbClr>
                  </a:outerShdw>
                </a:effectLst>
              </a:rPr>
              <a:t>Dice4D</a:t>
            </a:r>
            <a:br>
              <a:rPr lang="en-US" sz="6500" b="1" dirty="0" smtClean="0">
                <a:solidFill>
                  <a:srgbClr val="035271"/>
                </a:solidFill>
                <a:effectLst>
                  <a:outerShdw blurRad="38100" dist="38100" dir="2700000" algn="tl">
                    <a:srgbClr val="000000">
                      <a:alpha val="43137"/>
                    </a:srgbClr>
                  </a:outerShdw>
                </a:effectLst>
              </a:rPr>
            </a:b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bels"/>
          <p:cNvPicPr>
            <a:picLocks noChangeAspect="1"/>
          </p:cNvPicPr>
          <p:nvPr/>
        </p:nvPicPr>
        <p:blipFill>
          <a:blip r:embed="rId2"/>
          <a:stretch>
            <a:fillRect/>
          </a:stretch>
        </p:blipFill>
        <p:spPr>
          <a:xfrm>
            <a:off x="1967230" y="1279525"/>
            <a:ext cx="7414895" cy="5280025"/>
          </a:xfrm>
          <a:prstGeom prst="rect">
            <a:avLst/>
          </a:prstGeom>
        </p:spPr>
      </p:pic>
      <p:sp>
        <p:nvSpPr>
          <p:cNvPr id="2" name="Title 1"/>
          <p:cNvSpPr>
            <a:spLocks noGrp="1"/>
          </p:cNvSpPr>
          <p:nvPr>
            <p:ph type="title"/>
          </p:nvPr>
        </p:nvSpPr>
        <p:spPr/>
        <p:txBody>
          <a:bodyPr>
            <a:normAutofit/>
          </a:bodyPr>
          <a:lstStyle/>
          <a:p>
            <a:r>
              <a:rPr lang="en-US" altLang="bg-BG" dirty="0"/>
              <a:t>Our </a:t>
            </a:r>
            <a:r>
              <a:rPr lang="en-US" altLang="bg-BG" dirty="0">
                <a:sym typeface="+mn-ea"/>
              </a:rPr>
              <a:t>4D Dice Labelling</a:t>
            </a:r>
            <a:endParaRPr lang="en-US" altLang="bg-BG" dirty="0"/>
          </a:p>
        </p:txBody>
      </p:sp>
      <p:pic>
        <p:nvPicPr>
          <p:cNvPr id="3" name="Picture 2" descr="F:\TotalChaos\Demos\Presentation\Images\Labels2.jpgLabels2"/>
          <p:cNvPicPr>
            <a:picLocks noChangeAspect="1"/>
          </p:cNvPicPr>
          <p:nvPr/>
        </p:nvPicPr>
        <p:blipFill>
          <a:blip r:embed="rId3"/>
          <a:srcRect/>
          <a:stretch>
            <a:fillRect/>
          </a:stretch>
        </p:blipFill>
        <p:spPr>
          <a:xfrm>
            <a:off x="9870440" y="1691005"/>
            <a:ext cx="1852295" cy="487489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a:t>A Virtual 4D Dice Box (live demo)</a:t>
            </a:r>
          </a:p>
        </p:txBody>
      </p:sp>
      <p:pic>
        <p:nvPicPr>
          <p:cNvPr id="5" name="Picture 4" descr="ChessexDiceBox"/>
          <p:cNvPicPr>
            <a:picLocks noChangeAspect="1"/>
          </p:cNvPicPr>
          <p:nvPr/>
        </p:nvPicPr>
        <p:blipFill>
          <a:blip r:embed="rId2"/>
          <a:stretch>
            <a:fillRect/>
          </a:stretch>
        </p:blipFill>
        <p:spPr>
          <a:xfrm>
            <a:off x="4645025" y="1691005"/>
            <a:ext cx="2901315" cy="2482850"/>
          </a:xfrm>
          <a:prstGeom prst="rect">
            <a:avLst/>
          </a:prstGeom>
        </p:spPr>
      </p:pic>
      <p:sp>
        <p:nvSpPr>
          <p:cNvPr id="6" name="Text Box 5"/>
          <p:cNvSpPr txBox="1"/>
          <p:nvPr/>
        </p:nvSpPr>
        <p:spPr>
          <a:xfrm>
            <a:off x="4257675" y="4280535"/>
            <a:ext cx="3397885" cy="368300"/>
          </a:xfrm>
          <a:prstGeom prst="rect">
            <a:avLst/>
          </a:prstGeom>
          <a:noFill/>
        </p:spPr>
        <p:txBody>
          <a:bodyPr wrap="square" rtlCol="0">
            <a:spAutoFit/>
          </a:bodyPr>
          <a:lstStyle/>
          <a:p>
            <a:pPr algn="ctr"/>
            <a:r>
              <a:rPr lang="en-US" altLang="en-GB"/>
              <a:t>A Dice Box</a:t>
            </a:r>
          </a:p>
        </p:txBody>
      </p:sp>
      <p:pic>
        <p:nvPicPr>
          <p:cNvPr id="7" name="Picture 6" descr="F:\TotalChaos\Demos\Presentation\Images\SideView4D.jpgSideView4D"/>
          <p:cNvPicPr>
            <a:picLocks noChangeAspect="1"/>
          </p:cNvPicPr>
          <p:nvPr/>
        </p:nvPicPr>
        <p:blipFill>
          <a:blip r:embed="rId3"/>
          <a:srcRect/>
          <a:stretch>
            <a:fillRect/>
          </a:stretch>
        </p:blipFill>
        <p:spPr>
          <a:xfrm>
            <a:off x="897890" y="1685925"/>
            <a:ext cx="3360420" cy="3486150"/>
          </a:xfrm>
          <a:prstGeom prst="rect">
            <a:avLst/>
          </a:prstGeom>
        </p:spPr>
      </p:pic>
      <p:pic>
        <p:nvPicPr>
          <p:cNvPr id="8" name="Picture 7" descr="F:\TotalChaos\Demos\Presentation\Images\TopView4D.jpgTopView4D"/>
          <p:cNvPicPr>
            <a:picLocks noChangeAspect="1"/>
          </p:cNvPicPr>
          <p:nvPr/>
        </p:nvPicPr>
        <p:blipFill>
          <a:blip r:embed="rId4"/>
          <a:srcRect/>
          <a:stretch>
            <a:fillRect/>
          </a:stretch>
        </p:blipFill>
        <p:spPr>
          <a:xfrm>
            <a:off x="8108315" y="1684655"/>
            <a:ext cx="3361690" cy="3487420"/>
          </a:xfrm>
          <a:prstGeom prst="rect">
            <a:avLst/>
          </a:prstGeom>
        </p:spPr>
      </p:pic>
      <p:sp>
        <p:nvSpPr>
          <p:cNvPr id="9" name="Text Box 8"/>
          <p:cNvSpPr txBox="1"/>
          <p:nvPr/>
        </p:nvSpPr>
        <p:spPr>
          <a:xfrm>
            <a:off x="897890" y="5307330"/>
            <a:ext cx="3397885" cy="642620"/>
          </a:xfrm>
          <a:prstGeom prst="rect">
            <a:avLst/>
          </a:prstGeom>
          <a:noFill/>
        </p:spPr>
        <p:txBody>
          <a:bodyPr wrap="square" rtlCol="0">
            <a:spAutoFit/>
          </a:bodyPr>
          <a:lstStyle/>
          <a:p>
            <a:pPr algn="ctr"/>
            <a:r>
              <a:rPr lang="en-US" altLang="en-GB"/>
              <a:t>Side View</a:t>
            </a:r>
          </a:p>
          <a:p>
            <a:pPr algn="ctr"/>
            <a:r>
              <a:rPr lang="en-US" altLang="en-GB"/>
              <a:t>(4D -&gt; X,Y,Z projection)</a:t>
            </a:r>
          </a:p>
        </p:txBody>
      </p:sp>
      <p:sp>
        <p:nvSpPr>
          <p:cNvPr id="10" name="Text Box 9"/>
          <p:cNvSpPr txBox="1"/>
          <p:nvPr/>
        </p:nvSpPr>
        <p:spPr>
          <a:xfrm>
            <a:off x="8089900" y="5307330"/>
            <a:ext cx="3397885" cy="642620"/>
          </a:xfrm>
          <a:prstGeom prst="rect">
            <a:avLst/>
          </a:prstGeom>
          <a:noFill/>
        </p:spPr>
        <p:txBody>
          <a:bodyPr wrap="square" rtlCol="0">
            <a:spAutoFit/>
          </a:bodyPr>
          <a:lstStyle/>
          <a:p>
            <a:pPr algn="ctr"/>
            <a:r>
              <a:rPr lang="en-US" altLang="en-GB"/>
              <a:t>Top View</a:t>
            </a:r>
          </a:p>
          <a:p>
            <a:pPr algn="ctr"/>
            <a:r>
              <a:rPr lang="en-US" altLang="en-GB"/>
              <a:t>(4D -&gt; X,Z,W projection)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a:t>Final Touches</a:t>
            </a:r>
          </a:p>
        </p:txBody>
      </p:sp>
      <p:sp>
        <p:nvSpPr>
          <p:cNvPr id="3" name="Content Placeholder 2"/>
          <p:cNvSpPr>
            <a:spLocks noGrp="1"/>
          </p:cNvSpPr>
          <p:nvPr>
            <p:ph idx="1"/>
          </p:nvPr>
        </p:nvSpPr>
        <p:spPr>
          <a:xfrm>
            <a:off x="838200" y="1825625"/>
            <a:ext cx="10955655" cy="4351655"/>
          </a:xfrm>
        </p:spPr>
        <p:txBody>
          <a:bodyPr>
            <a:normAutofit/>
          </a:bodyPr>
          <a:lstStyle/>
          <a:p>
            <a:r>
              <a:rPr lang="en-US">
                <a:sym typeface="+mn-ea"/>
              </a:rPr>
              <a:t>Adding shaking and throwing</a:t>
            </a:r>
          </a:p>
          <a:p>
            <a:pPr lvl="1"/>
            <a:r>
              <a:rPr lang="en-US">
                <a:sym typeface="+mn-ea"/>
              </a:rPr>
              <a:t>Using accelerometer data (sensor fusion on iOS) we directly mapped the 3D acceleration input to forces applied to the die and added some “imprecision” for large magnitude shakes that results in some shaking in the 4</a:t>
            </a:r>
            <a:r>
              <a:rPr lang="en-US" baseline="30000">
                <a:solidFill>
                  <a:schemeClr val="tx1"/>
                </a:solidFill>
                <a:uFillTx/>
                <a:sym typeface="+mn-ea"/>
              </a:rPr>
              <a:t>th</a:t>
            </a:r>
            <a:r>
              <a:rPr lang="en-US">
                <a:sym typeface="+mn-ea"/>
              </a:rPr>
              <a:t> dimension. </a:t>
            </a:r>
            <a:endParaRPr lang="bg-BG" altLang="en-US">
              <a:solidFill>
                <a:schemeClr val="tx1"/>
              </a:solidFill>
              <a:sym typeface="+mn-ea"/>
            </a:endParaRPr>
          </a:p>
          <a:p>
            <a:r>
              <a:rPr lang="en-US">
                <a:solidFill>
                  <a:schemeClr val="tx1"/>
                </a:solidFill>
              </a:rPr>
              <a:t>Adding sounds</a:t>
            </a:r>
          </a:p>
          <a:p>
            <a:pPr lvl="1"/>
            <a:r>
              <a:rPr lang="en-US" sz="2400">
                <a:solidFill>
                  <a:schemeClr val="tx1"/>
                </a:solidFill>
              </a:rPr>
              <a:t>The dimensionality of sound (mono, stereo, quadro) plays a small part in the audible experience relative to the actual sound being heard. This allows for a fairly accurate sound experience for sounds triggered by 4D objects.</a:t>
            </a:r>
            <a:endParaRPr lang="en-US">
              <a:solidFill>
                <a:schemeClr val="tx1"/>
              </a:solidFill>
              <a:sym typeface="+mn-ea"/>
            </a:endParaRPr>
          </a:p>
          <a:p>
            <a:r>
              <a:rPr lang="en-US">
                <a:solidFill>
                  <a:schemeClr val="tx1"/>
                </a:solidFill>
                <a:sym typeface="+mn-ea"/>
              </a:rPr>
              <a:t>Assessing die fairness - it is more complex than we expected:	</a:t>
            </a:r>
            <a:r>
              <a:rPr lang="en-US" sz="2400">
                <a:solidFill>
                  <a:schemeClr val="tx1"/>
                </a:solidFill>
                <a:sym typeface="+mn-ea"/>
              </a:rPr>
              <a:t>https://www.youtube.com/watch?v=G7zT9MljJ3Y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1710055"/>
            <a:ext cx="10746105" cy="2852420"/>
          </a:xfrm>
        </p:spPr>
        <p:txBody>
          <a:bodyPr/>
          <a:lstStyle/>
          <a:p>
            <a:pPr algn="ctr"/>
            <a:r>
              <a:rPr lang="en-US" sz="6500" b="1" dirty="0" smtClean="0">
                <a:solidFill>
                  <a:srgbClr val="035271"/>
                </a:solidFill>
                <a:effectLst>
                  <a:outerShdw blurRad="38100" dist="38100" dir="2700000" algn="tl">
                    <a:srgbClr val="000000">
                      <a:alpha val="43137"/>
                    </a:srgbClr>
                  </a:outerShdw>
                </a:effectLst>
              </a:rPr>
              <a:t>Thank You!!!</a:t>
            </a:r>
            <a:br>
              <a:rPr lang="en-US" sz="6500" b="1" dirty="0" smtClean="0">
                <a:solidFill>
                  <a:srgbClr val="035271"/>
                </a:solidFill>
                <a:effectLst>
                  <a:outerShdw blurRad="38100" dist="38100" dir="2700000" algn="tl">
                    <a:srgbClr val="000000">
                      <a:alpha val="43137"/>
                    </a:srgbClr>
                  </a:outerShdw>
                </a:effectLst>
              </a:rPr>
            </a:b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a:t>The Team at Gameloft</a:t>
            </a:r>
          </a:p>
        </p:txBody>
      </p:sp>
      <p:sp>
        <p:nvSpPr>
          <p:cNvPr id="3" name="Content Placeholder 2"/>
          <p:cNvSpPr>
            <a:spLocks noGrp="1"/>
          </p:cNvSpPr>
          <p:nvPr>
            <p:ph idx="1"/>
          </p:nvPr>
        </p:nvSpPr>
        <p:spPr>
          <a:xfrm>
            <a:off x="838200" y="2077085"/>
            <a:ext cx="5628005" cy="2703195"/>
          </a:xfrm>
        </p:spPr>
        <p:txBody>
          <a:bodyPr/>
          <a:lstStyle/>
          <a:p>
            <a:endParaRPr lang="en-US" altLang="en-GB" sz="1800">
              <a:solidFill>
                <a:schemeClr val="tx1"/>
              </a:solidFill>
            </a:endParaRPr>
          </a:p>
          <a:p>
            <a:r>
              <a:rPr lang="en-US" sz="1800" b="1">
                <a:solidFill>
                  <a:schemeClr val="tx1"/>
                </a:solidFill>
              </a:rPr>
              <a:t>Georgi Chunev</a:t>
            </a:r>
            <a:r>
              <a:rPr lang="en-US" sz="1800">
                <a:solidFill>
                  <a:schemeClr val="tx1"/>
                </a:solidFill>
              </a:rPr>
              <a:t> - studio lead graphics programmer and holding ABD in computer science</a:t>
            </a:r>
          </a:p>
          <a:p>
            <a:r>
              <a:rPr lang="en-US" altLang="en-GB" sz="1800" b="1">
                <a:solidFill>
                  <a:schemeClr val="tx1"/>
                </a:solidFill>
              </a:rPr>
              <a:t>Dimitar Kodjabachev</a:t>
            </a:r>
            <a:r>
              <a:rPr lang="en-US" altLang="en-GB" sz="1800">
                <a:solidFill>
                  <a:schemeClr val="tx1"/>
                </a:solidFill>
              </a:rPr>
              <a:t> - senior programmer and math PhD</a:t>
            </a:r>
          </a:p>
          <a:p>
            <a:r>
              <a:rPr lang="en-US" altLang="en-GB" sz="1800" b="1">
                <a:solidFill>
                  <a:schemeClr val="tx1"/>
                </a:solidFill>
              </a:rPr>
              <a:t>Nikolay Dimitrov </a:t>
            </a:r>
            <a:r>
              <a:rPr lang="en-US" altLang="en-GB" sz="1800">
                <a:solidFill>
                  <a:schemeClr val="tx1"/>
                </a:solidFill>
              </a:rPr>
              <a:t>- studio technical director</a:t>
            </a:r>
          </a:p>
          <a:p>
            <a:r>
              <a:rPr lang="en-US" altLang="en-GB" sz="1800" b="1">
                <a:solidFill>
                  <a:schemeClr val="tx1"/>
                </a:solidFill>
                <a:sym typeface="+mn-ea"/>
              </a:rPr>
              <a:t>Vladislav Ivanov</a:t>
            </a:r>
            <a:r>
              <a:rPr lang="en-US" altLang="en-GB" sz="1800">
                <a:solidFill>
                  <a:schemeClr val="tx1"/>
                </a:solidFill>
                <a:sym typeface="+mn-ea"/>
              </a:rPr>
              <a:t> - programmer and holding an MS in physics </a:t>
            </a:r>
          </a:p>
        </p:txBody>
      </p:sp>
      <p:sp>
        <p:nvSpPr>
          <p:cNvPr id="4" name="Text Box 3"/>
          <p:cNvSpPr txBox="1"/>
          <p:nvPr/>
        </p:nvSpPr>
        <p:spPr>
          <a:xfrm>
            <a:off x="6820535" y="5513705"/>
            <a:ext cx="4947920" cy="642620"/>
          </a:xfrm>
          <a:prstGeom prst="rect">
            <a:avLst/>
          </a:prstGeom>
          <a:noFill/>
        </p:spPr>
        <p:txBody>
          <a:bodyPr wrap="square" rtlCol="0">
            <a:spAutoFit/>
          </a:bodyPr>
          <a:lstStyle/>
          <a:p>
            <a:r>
              <a:rPr lang="en-GB" altLang="en-US" i="1"/>
              <a:t>We'll take your brain to another dimension.</a:t>
            </a:r>
          </a:p>
          <a:p>
            <a:r>
              <a:rPr lang="en-GB" altLang="en-US" i="1"/>
              <a:t>Pay close attention</a:t>
            </a:r>
            <a:r>
              <a:rPr lang="en-US" altLang="en-GB" i="1"/>
              <a:t>!</a:t>
            </a:r>
          </a:p>
        </p:txBody>
      </p:sp>
      <p:pic>
        <p:nvPicPr>
          <p:cNvPr id="6" name="Picture 5" descr="IMG_0983b"/>
          <p:cNvPicPr>
            <a:picLocks noChangeAspect="1"/>
          </p:cNvPicPr>
          <p:nvPr/>
        </p:nvPicPr>
        <p:blipFill>
          <a:blip r:embed="rId2"/>
          <a:stretch>
            <a:fillRect/>
          </a:stretch>
        </p:blipFill>
        <p:spPr>
          <a:xfrm>
            <a:off x="6727190" y="1890395"/>
            <a:ext cx="5134610" cy="34232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a:t>4D Euclidean Space</a:t>
            </a:r>
          </a:p>
        </p:txBody>
      </p:sp>
      <p:sp>
        <p:nvSpPr>
          <p:cNvPr id="3" name="Content Placeholder 2"/>
          <p:cNvSpPr>
            <a:spLocks noGrp="1"/>
          </p:cNvSpPr>
          <p:nvPr>
            <p:ph idx="1"/>
          </p:nvPr>
        </p:nvSpPr>
        <p:spPr>
          <a:xfrm>
            <a:off x="838200" y="1825625"/>
            <a:ext cx="6823075" cy="4351655"/>
          </a:xfrm>
        </p:spPr>
        <p:txBody>
          <a:bodyPr/>
          <a:lstStyle/>
          <a:p>
            <a:r>
              <a:rPr lang="en-US" dirty="0">
                <a:solidFill>
                  <a:schemeClr val="tx1"/>
                </a:solidFill>
              </a:rPr>
              <a:t>A point is described by four coordinates (</a:t>
            </a:r>
            <a:r>
              <a:rPr lang="en-US" dirty="0" err="1">
                <a:solidFill>
                  <a:schemeClr val="tx1"/>
                </a:solidFill>
              </a:rPr>
              <a:t>x,y,z,w</a:t>
            </a:r>
            <a:r>
              <a:rPr lang="en-US" dirty="0">
                <a:solidFill>
                  <a:schemeClr val="tx1"/>
                </a:solidFill>
              </a:rPr>
              <a:t>), representing displacement along four orthogonal directions (</a:t>
            </a:r>
            <a:r>
              <a:rPr lang="en-US" b="1" dirty="0">
                <a:solidFill>
                  <a:schemeClr val="tx1"/>
                </a:solidFill>
              </a:rPr>
              <a:t>X</a:t>
            </a:r>
            <a:r>
              <a:rPr lang="en-US" dirty="0">
                <a:solidFill>
                  <a:schemeClr val="tx1"/>
                </a:solidFill>
              </a:rPr>
              <a:t>,</a:t>
            </a:r>
            <a:r>
              <a:rPr lang="en-US" b="1" dirty="0">
                <a:solidFill>
                  <a:schemeClr val="tx1"/>
                </a:solidFill>
              </a:rPr>
              <a:t>Y</a:t>
            </a:r>
            <a:r>
              <a:rPr lang="en-US" dirty="0">
                <a:solidFill>
                  <a:schemeClr val="tx1"/>
                </a:solidFill>
              </a:rPr>
              <a:t>,</a:t>
            </a:r>
            <a:r>
              <a:rPr lang="en-US" b="1" dirty="0">
                <a:solidFill>
                  <a:schemeClr val="tx1"/>
                </a:solidFill>
              </a:rPr>
              <a:t>Z</a:t>
            </a:r>
            <a:r>
              <a:rPr lang="en-US" dirty="0">
                <a:solidFill>
                  <a:schemeClr val="tx1"/>
                </a:solidFill>
              </a:rPr>
              <a:t>,</a:t>
            </a:r>
            <a:r>
              <a:rPr lang="en-US" b="1" dirty="0">
                <a:solidFill>
                  <a:schemeClr val="tx1"/>
                </a:solidFill>
              </a:rPr>
              <a:t>W</a:t>
            </a:r>
            <a:r>
              <a:rPr lang="en-US" dirty="0">
                <a:solidFill>
                  <a:schemeClr val="tx1"/>
                </a:solidFill>
              </a:rPr>
              <a:t>)</a:t>
            </a:r>
            <a:r>
              <a:rPr lang="en-GB" altLang="en-US" dirty="0">
                <a:solidFill>
                  <a:schemeClr val="tx1"/>
                </a:solidFill>
              </a:rPr>
              <a:t>.</a:t>
            </a:r>
            <a:endParaRPr lang="en-US" dirty="0">
              <a:solidFill>
                <a:schemeClr val="tx1"/>
              </a:solidFill>
            </a:endParaRPr>
          </a:p>
          <a:p>
            <a:endParaRPr lang="en-US" dirty="0">
              <a:solidFill>
                <a:schemeClr val="tx1"/>
              </a:solidFill>
              <a:sym typeface="+mn-ea"/>
            </a:endParaRPr>
          </a:p>
          <a:p>
            <a:r>
              <a:rPr lang="en-US" dirty="0">
                <a:solidFill>
                  <a:schemeClr val="tx1"/>
                </a:solidFill>
                <a:sym typeface="+mn-ea"/>
              </a:rPr>
              <a:t>By limiting the extent of the space to a fixed length along each axis you get an n-cube</a:t>
            </a:r>
            <a:r>
              <a:rPr lang="en-GB" altLang="en-US" dirty="0">
                <a:solidFill>
                  <a:schemeClr val="tx1"/>
                </a:solidFill>
                <a:sym typeface="+mn-ea"/>
              </a:rPr>
              <a:t>.</a:t>
            </a:r>
          </a:p>
        </p:txBody>
      </p:sp>
      <p:pic>
        <p:nvPicPr>
          <p:cNvPr id="4" name="Picture 3" descr="From_Point_to_Tesseract_(Looped_Version)"/>
          <p:cNvPicPr>
            <a:picLocks noChangeAspect="1"/>
          </p:cNvPicPr>
          <p:nvPr/>
        </p:nvPicPr>
        <p:blipFill>
          <a:blip r:embed="rId2"/>
          <a:stretch>
            <a:fillRect/>
          </a:stretch>
        </p:blipFill>
        <p:spPr>
          <a:xfrm>
            <a:off x="8443595" y="1918335"/>
            <a:ext cx="2438400" cy="2438400"/>
          </a:xfrm>
          <a:prstGeom prst="rect">
            <a:avLst/>
          </a:prstGeom>
        </p:spPr>
      </p:pic>
      <p:sp>
        <p:nvSpPr>
          <p:cNvPr id="5" name="Text Box 4"/>
          <p:cNvSpPr txBox="1"/>
          <p:nvPr/>
        </p:nvSpPr>
        <p:spPr>
          <a:xfrm>
            <a:off x="7661275" y="4573905"/>
            <a:ext cx="4307205" cy="368300"/>
          </a:xfrm>
          <a:prstGeom prst="rect">
            <a:avLst/>
          </a:prstGeom>
          <a:noFill/>
        </p:spPr>
        <p:txBody>
          <a:bodyPr wrap="square" rtlCol="0">
            <a:spAutoFit/>
          </a:bodyPr>
          <a:lstStyle/>
          <a:p>
            <a:r>
              <a:rPr lang="en-US" altLang="en-GB"/>
              <a:t>https://en.wikipedia.org/wiki/Hypercube</a:t>
            </a:r>
          </a:p>
        </p:txBody>
      </p:sp>
      <p:pic>
        <p:nvPicPr>
          <p:cNvPr id="6" name="Picture 5" descr="Dimension_levels"/>
          <p:cNvPicPr>
            <a:picLocks noChangeAspect="1"/>
          </p:cNvPicPr>
          <p:nvPr/>
        </p:nvPicPr>
        <p:blipFill>
          <a:blip r:embed="rId3"/>
          <a:stretch>
            <a:fillRect/>
          </a:stretch>
        </p:blipFill>
        <p:spPr>
          <a:xfrm>
            <a:off x="2014220" y="4645660"/>
            <a:ext cx="4471670" cy="1498600"/>
          </a:xfrm>
          <a:prstGeom prst="rect">
            <a:avLst/>
          </a:prstGeom>
        </p:spPr>
      </p:pic>
      <p:sp>
        <p:nvSpPr>
          <p:cNvPr id="7" name="Text Box 6"/>
          <p:cNvSpPr txBox="1"/>
          <p:nvPr/>
        </p:nvSpPr>
        <p:spPr>
          <a:xfrm>
            <a:off x="7359015" y="5321300"/>
            <a:ext cx="4606925" cy="855980"/>
          </a:xfrm>
          <a:prstGeom prst="rect">
            <a:avLst/>
          </a:prstGeom>
          <a:noFill/>
        </p:spPr>
        <p:txBody>
          <a:bodyPr wrap="square" rtlCol="0">
            <a:spAutoFit/>
          </a:bodyPr>
          <a:lstStyle/>
          <a:p>
            <a:r>
              <a:rPr lang="en-US" altLang="en-GB"/>
              <a:t>Note: Also, look at Hanson's 4Dice to get a better intuition for hypercubes and 4D space</a:t>
            </a:r>
          </a:p>
          <a:p>
            <a:r>
              <a:rPr lang="en-GB" altLang="en-US" sz="1400">
                <a:sym typeface="+mn-ea"/>
              </a:rPr>
              <a:t>https://itunes.apple.com/us/app/4dice/id453083422?mt=8</a:t>
            </a:r>
            <a:endParaRPr lang="en-US" altLang="en-GB"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1710055"/>
            <a:ext cx="10746105" cy="2852420"/>
          </a:xfrm>
        </p:spPr>
        <p:txBody>
          <a:bodyPr/>
          <a:lstStyle/>
          <a:p>
            <a:pPr algn="ctr"/>
            <a:r>
              <a:rPr lang="en-US" sz="6500" b="1" dirty="0" smtClean="0">
                <a:solidFill>
                  <a:srgbClr val="035271"/>
                </a:solidFill>
                <a:effectLst>
                  <a:outerShdw blurRad="38100" dist="38100" dir="2700000" algn="tl">
                    <a:srgbClr val="000000">
                      <a:alpha val="43137"/>
                    </a:srgbClr>
                  </a:outerShdw>
                </a:effectLst>
              </a:rPr>
              <a:t>Graphics Primitives in 4D</a:t>
            </a:r>
            <a:br>
              <a:rPr lang="en-US" sz="6500" b="1" dirty="0" smtClean="0">
                <a:solidFill>
                  <a:srgbClr val="035271"/>
                </a:solidFill>
                <a:effectLst>
                  <a:outerShdw blurRad="38100" dist="38100" dir="2700000" algn="tl">
                    <a:srgbClr val="000000">
                      <a:alpha val="43137"/>
                    </a:srgbClr>
                  </a:outerShdw>
                </a:effectLst>
              </a:rPr>
            </a:b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80845"/>
            <a:ext cx="11353800" cy="4351655"/>
          </a:xfrm>
        </p:spPr>
        <p:txBody>
          <a:bodyPr>
            <a:normAutofit/>
          </a:bodyPr>
          <a:lstStyle/>
          <a:p>
            <a:endParaRPr lang="en-US" altLang="en-GB" dirty="0">
              <a:solidFill>
                <a:schemeClr val="tx1"/>
              </a:solidFill>
            </a:endParaRPr>
          </a:p>
          <a:p>
            <a:endParaRPr lang="en-US" altLang="en-GB" dirty="0">
              <a:solidFill>
                <a:schemeClr val="tx1"/>
              </a:solidFill>
              <a:sym typeface="+mn-ea"/>
            </a:endParaRPr>
          </a:p>
          <a:p>
            <a:r>
              <a:rPr lang="en-US" altLang="en-GB" dirty="0">
                <a:solidFill>
                  <a:schemeClr val="tx1"/>
                </a:solidFill>
                <a:sym typeface="+mn-ea"/>
              </a:rPr>
              <a:t>Polygonal models in 4D can be constructed out of </a:t>
            </a:r>
            <a:r>
              <a:rPr lang="en-US" altLang="en-GB" dirty="0" err="1">
                <a:solidFill>
                  <a:schemeClr val="tx1"/>
                </a:solidFill>
                <a:sym typeface="+mn-ea"/>
              </a:rPr>
              <a:t>tetrahedra</a:t>
            </a:r>
            <a:r>
              <a:rPr lang="en-US" altLang="en-GB" dirty="0">
                <a:solidFill>
                  <a:schemeClr val="tx1"/>
                </a:solidFill>
                <a:sym typeface="+mn-ea"/>
              </a:rPr>
              <a:t> (3-simplex)</a:t>
            </a:r>
            <a:r>
              <a:rPr lang="en-GB" altLang="en-US" dirty="0">
                <a:solidFill>
                  <a:schemeClr val="tx1"/>
                </a:solidFill>
                <a:sym typeface="+mn-ea"/>
              </a:rPr>
              <a:t>.</a:t>
            </a:r>
            <a:endParaRPr lang="en-US" altLang="en-GB" dirty="0">
              <a:solidFill>
                <a:schemeClr val="tx1"/>
              </a:solidFill>
              <a:sym typeface="+mn-ea"/>
            </a:endParaRPr>
          </a:p>
          <a:p>
            <a:pPr lvl="1"/>
            <a:r>
              <a:rPr lang="en-GB" altLang="en-US" sz="2400" dirty="0">
                <a:solidFill>
                  <a:schemeClr val="tx1"/>
                </a:solidFill>
                <a:sym typeface="+mn-ea"/>
              </a:rPr>
              <a:t>T</a:t>
            </a:r>
            <a:r>
              <a:rPr lang="en-US" altLang="en-GB" sz="2400" dirty="0">
                <a:solidFill>
                  <a:schemeClr val="tx1"/>
                </a:solidFill>
                <a:sym typeface="+mn-ea"/>
              </a:rPr>
              <a:t>his is analogous to using triangles for 3D surfaces</a:t>
            </a:r>
            <a:r>
              <a:rPr lang="en-GB" altLang="en-US" sz="2400" dirty="0">
                <a:solidFill>
                  <a:schemeClr val="tx1"/>
                </a:solidFill>
                <a:sym typeface="+mn-ea"/>
              </a:rPr>
              <a:t>.</a:t>
            </a:r>
            <a:endParaRPr lang="en-US" altLang="en-GB" dirty="0">
              <a:solidFill>
                <a:schemeClr val="tx1"/>
              </a:solidFill>
              <a:sym typeface="+mn-ea"/>
            </a:endParaRPr>
          </a:p>
          <a:p>
            <a:r>
              <a:rPr lang="en-US" altLang="en-GB" dirty="0">
                <a:solidFill>
                  <a:schemeClr val="tx1"/>
                </a:solidFill>
                <a:sym typeface="+mn-ea"/>
              </a:rPr>
              <a:t>Supporting rectangular cells or parallelepipeds can be beneficial as you require at least 5 </a:t>
            </a:r>
            <a:r>
              <a:rPr lang="en-US" altLang="en-GB" dirty="0" err="1">
                <a:solidFill>
                  <a:schemeClr val="tx1"/>
                </a:solidFill>
                <a:sym typeface="+mn-ea"/>
              </a:rPr>
              <a:t>tetrahedra</a:t>
            </a:r>
            <a:r>
              <a:rPr lang="en-US" altLang="en-GB" dirty="0">
                <a:solidFill>
                  <a:schemeClr val="tx1"/>
                </a:solidFill>
                <a:sym typeface="+mn-ea"/>
              </a:rPr>
              <a:t> to represent such cells</a:t>
            </a:r>
            <a:r>
              <a:rPr lang="en-GB" altLang="en-US" dirty="0">
                <a:solidFill>
                  <a:schemeClr val="tx1"/>
                </a:solidFill>
                <a:sym typeface="+mn-ea"/>
              </a:rPr>
              <a:t>.</a:t>
            </a:r>
            <a:endParaRPr lang="en-US" altLang="en-GB" dirty="0">
              <a:solidFill>
                <a:schemeClr val="tx1"/>
              </a:solidFill>
              <a:sym typeface="+mn-ea"/>
            </a:endParaRPr>
          </a:p>
          <a:p>
            <a:pPr lvl="1"/>
            <a:r>
              <a:rPr lang="en-GB" altLang="en-US" dirty="0">
                <a:solidFill>
                  <a:schemeClr val="tx1"/>
                </a:solidFill>
                <a:sym typeface="+mn-ea"/>
              </a:rPr>
              <a:t>T</a:t>
            </a:r>
            <a:r>
              <a:rPr lang="en-US" altLang="en-GB" dirty="0">
                <a:solidFill>
                  <a:schemeClr val="tx1"/>
                </a:solidFill>
                <a:sym typeface="+mn-ea"/>
              </a:rPr>
              <a:t>his is analogous to using quads</a:t>
            </a:r>
            <a:r>
              <a:rPr lang="en-GB" altLang="en-US" dirty="0">
                <a:solidFill>
                  <a:schemeClr val="tx1"/>
                </a:solidFill>
                <a:sym typeface="+mn-ea"/>
              </a:rPr>
              <a:t>.</a:t>
            </a:r>
            <a:endParaRPr lang="en-US" altLang="en-GB" dirty="0">
              <a:solidFill>
                <a:schemeClr val="tx1"/>
              </a:solidFill>
              <a:sym typeface="+mn-ea"/>
            </a:endParaRPr>
          </a:p>
          <a:p>
            <a:pPr lvl="1"/>
            <a:r>
              <a:rPr lang="en-US" altLang="en-GB" i="1" dirty="0">
                <a:solidFill>
                  <a:schemeClr val="tx1"/>
                </a:solidFill>
                <a:sym typeface="+mn-ea"/>
              </a:rPr>
              <a:t>Side note: for an unsolved math problem see https://oeis.org/A019503</a:t>
            </a:r>
          </a:p>
          <a:p>
            <a:pPr lvl="0"/>
            <a:r>
              <a:rPr lang="en-US" altLang="en-GB" sz="2800" dirty="0">
                <a:solidFill>
                  <a:schemeClr val="tx1"/>
                </a:solidFill>
                <a:sym typeface="+mn-ea"/>
              </a:rPr>
              <a:t>For the die implementation we needed only </a:t>
            </a:r>
            <a:r>
              <a:rPr lang="en-US" altLang="en-GB" sz="2800" dirty="0" err="1">
                <a:solidFill>
                  <a:schemeClr val="tx1"/>
                </a:solidFill>
                <a:sym typeface="+mn-ea"/>
              </a:rPr>
              <a:t>hypercubes</a:t>
            </a:r>
            <a:r>
              <a:rPr lang="en-US" altLang="en-GB" sz="2800" dirty="0">
                <a:solidFill>
                  <a:schemeClr val="tx1"/>
                </a:solidFill>
                <a:sym typeface="+mn-ea"/>
              </a:rPr>
              <a:t> / tesseracts</a:t>
            </a:r>
            <a:r>
              <a:rPr lang="en-GB" altLang="en-US" sz="2800" dirty="0">
                <a:solidFill>
                  <a:schemeClr val="tx1"/>
                </a:solidFill>
                <a:sym typeface="+mn-ea"/>
              </a:rPr>
              <a:t>.</a:t>
            </a:r>
            <a:endParaRPr lang="en-US" altLang="en-GB" sz="2800" dirty="0">
              <a:solidFill>
                <a:schemeClr val="tx1"/>
              </a:solidFill>
              <a:sym typeface="+mn-ea"/>
            </a:endParaRPr>
          </a:p>
          <a:p>
            <a:pPr lvl="1"/>
            <a:endParaRPr lang="en-US" altLang="en-GB" dirty="0">
              <a:solidFill>
                <a:schemeClr val="tx1"/>
              </a:solidFill>
              <a:sym typeface="+mn-ea"/>
            </a:endParaRPr>
          </a:p>
          <a:p>
            <a:pPr lvl="1"/>
            <a:endParaRPr lang="en-US" altLang="en-GB" dirty="0">
              <a:solidFill>
                <a:schemeClr val="tx1"/>
              </a:solidFill>
              <a:sym typeface="+mn-ea"/>
            </a:endParaRPr>
          </a:p>
        </p:txBody>
      </p:sp>
      <p:pic>
        <p:nvPicPr>
          <p:cNvPr id="4" name="Picture 3" descr="Tetrahedron"/>
          <p:cNvPicPr>
            <a:picLocks noChangeAspect="1"/>
          </p:cNvPicPr>
          <p:nvPr/>
        </p:nvPicPr>
        <p:blipFill>
          <a:blip r:embed="rId2"/>
          <a:stretch>
            <a:fillRect/>
          </a:stretch>
        </p:blipFill>
        <p:spPr>
          <a:xfrm>
            <a:off x="3731740" y="1344679"/>
            <a:ext cx="4466487" cy="1305089"/>
          </a:xfrm>
          <a:prstGeom prst="rect">
            <a:avLst/>
          </a:prstGeom>
        </p:spPr>
      </p:pic>
      <p:sp>
        <p:nvSpPr>
          <p:cNvPr id="2" name="Title 1"/>
          <p:cNvSpPr>
            <a:spLocks noGrp="1"/>
          </p:cNvSpPr>
          <p:nvPr>
            <p:ph type="title"/>
          </p:nvPr>
        </p:nvSpPr>
        <p:spPr/>
        <p:txBody>
          <a:bodyPr/>
          <a:lstStyle/>
          <a:p>
            <a:r>
              <a:rPr lang="en-US" altLang="en-GB" dirty="0"/>
              <a:t>Polygonal Primitives</a:t>
            </a:r>
          </a:p>
        </p:txBody>
      </p:sp>
      <p:pic>
        <p:nvPicPr>
          <p:cNvPr id="5" name="Picture 4" descr="loki-tesseract"/>
          <p:cNvPicPr>
            <a:picLocks noChangeAspect="1"/>
          </p:cNvPicPr>
          <p:nvPr/>
        </p:nvPicPr>
        <p:blipFill>
          <a:blip r:embed="rId3"/>
          <a:stretch>
            <a:fillRect/>
          </a:stretch>
        </p:blipFill>
        <p:spPr>
          <a:xfrm>
            <a:off x="10599025" y="4206910"/>
            <a:ext cx="1287128" cy="98946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a:t>Implicit Geometry</a:t>
            </a:r>
          </a:p>
        </p:txBody>
      </p:sp>
      <p:sp>
        <p:nvSpPr>
          <p:cNvPr id="3" name="Content Placeholder 2"/>
          <p:cNvSpPr>
            <a:spLocks noGrp="1"/>
          </p:cNvSpPr>
          <p:nvPr>
            <p:ph idx="1"/>
          </p:nvPr>
        </p:nvSpPr>
        <p:spPr>
          <a:xfrm>
            <a:off x="838200" y="1825625"/>
            <a:ext cx="11020425" cy="4351655"/>
          </a:xfrm>
        </p:spPr>
        <p:txBody>
          <a:bodyPr/>
          <a:lstStyle/>
          <a:p>
            <a:r>
              <a:rPr lang="en-US">
                <a:solidFill>
                  <a:schemeClr val="tx1"/>
                </a:solidFill>
              </a:rPr>
              <a:t>Higher-dimensional meshes take up a lot of space to store</a:t>
            </a:r>
            <a:r>
              <a:rPr lang="en-GB" altLang="en-US">
                <a:solidFill>
                  <a:schemeClr val="tx1"/>
                </a:solidFill>
              </a:rPr>
              <a:t>.</a:t>
            </a:r>
            <a:endParaRPr lang="en-US">
              <a:solidFill>
                <a:schemeClr val="tx1"/>
              </a:solidFill>
            </a:endParaRPr>
          </a:p>
          <a:p>
            <a:r>
              <a:rPr lang="en-US">
                <a:solidFill>
                  <a:schemeClr val="tx1"/>
                </a:solidFill>
                <a:sym typeface="+mn-ea"/>
              </a:rPr>
              <a:t>With ray-tracing we can make use of implicitly defined primitives to save space (https://en.wikipedia.org/wiki/Implicit_surface). Often, the equation that describes a given primitive applies independently of dimensionality:</a:t>
            </a:r>
          </a:p>
          <a:p>
            <a:pPr lvl="1"/>
            <a:endParaRPr lang="en-US">
              <a:sym typeface="+mn-ea"/>
            </a:endParaRPr>
          </a:p>
          <a:p>
            <a:pPr lvl="1"/>
            <a:r>
              <a:rPr lang="en-GB" altLang="en-US">
                <a:sym typeface="+mn-ea"/>
              </a:rPr>
              <a:t>(Hyper)p</a:t>
            </a:r>
            <a:r>
              <a:rPr lang="en-US">
                <a:sym typeface="+mn-ea"/>
              </a:rPr>
              <a:t>lanes</a:t>
            </a:r>
            <a:r>
              <a:rPr lang="en-GB" altLang="en-US">
                <a:sym typeface="+mn-ea"/>
              </a:rPr>
              <a:t>:</a:t>
            </a:r>
            <a:r>
              <a:rPr lang="en-US">
                <a:sym typeface="+mn-ea"/>
              </a:rPr>
              <a:t> </a:t>
            </a:r>
          </a:p>
          <a:p>
            <a:pPr lvl="1"/>
            <a:endParaRPr lang="en-US">
              <a:solidFill>
                <a:schemeClr val="tx1"/>
              </a:solidFill>
              <a:sym typeface="+mn-ea"/>
            </a:endParaRPr>
          </a:p>
          <a:p>
            <a:pPr lvl="1"/>
            <a:r>
              <a:rPr lang="en-US">
                <a:solidFill>
                  <a:schemeClr val="tx1"/>
                </a:solidFill>
                <a:sym typeface="+mn-ea"/>
              </a:rPr>
              <a:t>Spheres</a:t>
            </a:r>
            <a:r>
              <a:rPr lang="en-GB" altLang="en-US">
                <a:solidFill>
                  <a:schemeClr val="tx1"/>
                </a:solidFill>
                <a:sym typeface="+mn-ea"/>
              </a:rPr>
              <a:t>:</a:t>
            </a:r>
            <a:r>
              <a:rPr lang="en-US">
                <a:solidFill>
                  <a:schemeClr val="tx1"/>
                </a:solidFill>
                <a:sym typeface="+mn-ea"/>
              </a:rPr>
              <a:t> </a:t>
            </a:r>
          </a:p>
        </p:txBody>
      </p:sp>
      <p:pic>
        <p:nvPicPr>
          <p:cNvPr id="10" name="Picture 9" descr="sphere"/>
          <p:cNvPicPr>
            <a:picLocks noChangeAspect="1"/>
          </p:cNvPicPr>
          <p:nvPr/>
        </p:nvPicPr>
        <p:blipFill>
          <a:blip r:embed="rId2"/>
          <a:stretch>
            <a:fillRect/>
          </a:stretch>
        </p:blipFill>
        <p:spPr>
          <a:xfrm>
            <a:off x="3726180" y="5196205"/>
            <a:ext cx="1466850" cy="304800"/>
          </a:xfrm>
          <a:prstGeom prst="rect">
            <a:avLst/>
          </a:prstGeom>
        </p:spPr>
      </p:pic>
      <p:pic>
        <p:nvPicPr>
          <p:cNvPr id="11" name="Picture 10" descr="F:\TotalChaos\Demos\Presentation\Images\plane.pngplane"/>
          <p:cNvPicPr>
            <a:picLocks noChangeAspect="1"/>
          </p:cNvPicPr>
          <p:nvPr/>
        </p:nvPicPr>
        <p:blipFill>
          <a:blip r:embed="rId3"/>
          <a:srcRect/>
          <a:stretch>
            <a:fillRect/>
          </a:stretch>
        </p:blipFill>
        <p:spPr>
          <a:xfrm>
            <a:off x="3562350" y="4396105"/>
            <a:ext cx="2136098" cy="304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smtClean="0"/>
              <a:t>Texturing in 4D</a:t>
            </a:r>
            <a:endParaRPr lang="en-US" altLang="bg-BG" dirty="0"/>
          </a:p>
        </p:txBody>
      </p:sp>
      <p:sp>
        <p:nvSpPr>
          <p:cNvPr id="3" name="Content Placeholder 2"/>
          <p:cNvSpPr>
            <a:spLocks noGrp="1"/>
          </p:cNvSpPr>
          <p:nvPr>
            <p:ph idx="1"/>
          </p:nvPr>
        </p:nvSpPr>
        <p:spPr>
          <a:xfrm>
            <a:off x="838200" y="1825625"/>
            <a:ext cx="10955655" cy="4351655"/>
          </a:xfrm>
        </p:spPr>
        <p:txBody>
          <a:bodyPr/>
          <a:lstStyle/>
          <a:p>
            <a:r>
              <a:rPr lang="en-US" dirty="0">
                <a:solidFill>
                  <a:schemeClr val="tx1"/>
                </a:solidFill>
              </a:rPr>
              <a:t>Higher-dimensional textures take up a prohibitive amount of space to </a:t>
            </a:r>
            <a:r>
              <a:rPr lang="en-US" dirty="0" smtClean="0">
                <a:solidFill>
                  <a:schemeClr val="tx1"/>
                </a:solidFill>
              </a:rPr>
              <a:t>store</a:t>
            </a:r>
            <a:r>
              <a:rPr lang="en-US" dirty="0">
                <a:solidFill>
                  <a:schemeClr val="tx1"/>
                </a:solidFill>
              </a:rPr>
              <a:t>.</a:t>
            </a:r>
          </a:p>
          <a:p>
            <a:r>
              <a:rPr lang="en-US" dirty="0">
                <a:solidFill>
                  <a:schemeClr val="tx1"/>
                </a:solidFill>
                <a:sym typeface="+mn-ea"/>
              </a:rPr>
              <a:t>Where texturing is needed </a:t>
            </a:r>
            <a:r>
              <a:rPr lang="en-US" dirty="0" smtClean="0">
                <a:solidFill>
                  <a:schemeClr val="tx1"/>
                </a:solidFill>
                <a:sym typeface="+mn-ea"/>
              </a:rPr>
              <a:t>consider </a:t>
            </a:r>
            <a:r>
              <a:rPr lang="en-US" dirty="0">
                <a:solidFill>
                  <a:schemeClr val="tx1"/>
                </a:solidFill>
                <a:sym typeface="+mn-ea"/>
              </a:rPr>
              <a:t>using procedural textures.</a:t>
            </a:r>
          </a:p>
          <a:p>
            <a:r>
              <a:rPr lang="en-US" dirty="0">
                <a:solidFill>
                  <a:schemeClr val="tx1"/>
                </a:solidFill>
                <a:sym typeface="+mn-ea"/>
              </a:rPr>
              <a:t>For our die faces, we use a set of easy to sample radial volumetric functions (more on this later).</a:t>
            </a:r>
          </a:p>
          <a:p>
            <a:endParaRPr lang="en-US" dirty="0">
              <a:solidFill>
                <a:schemeClr val="tx1"/>
              </a:solidFill>
              <a:sym typeface="+mn-ea"/>
            </a:endParaRPr>
          </a:p>
          <a:p>
            <a:r>
              <a:rPr lang="en-US" dirty="0">
                <a:solidFill>
                  <a:schemeClr val="tx1"/>
                </a:solidFill>
                <a:sym typeface="+mn-ea"/>
              </a:rPr>
              <a:t>Note that 4D surfaces require 3D textures, which, at some point in the rendering pipeline, need to effectively pass through a volume renderer.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1710055"/>
            <a:ext cx="10746105" cy="2852420"/>
          </a:xfrm>
        </p:spPr>
        <p:txBody>
          <a:bodyPr/>
          <a:lstStyle/>
          <a:p>
            <a:pPr algn="ctr"/>
            <a:r>
              <a:rPr lang="en-US" sz="6500" b="1" dirty="0" smtClean="0">
                <a:solidFill>
                  <a:srgbClr val="035271"/>
                </a:solidFill>
                <a:effectLst>
                  <a:outerShdw blurRad="38100" dist="38100" dir="2700000" algn="tl">
                    <a:srgbClr val="000000">
                      <a:alpha val="43137"/>
                    </a:srgbClr>
                  </a:outerShdw>
                </a:effectLst>
              </a:rPr>
              <a:t>Viewing the 4</a:t>
            </a:r>
            <a:r>
              <a:rPr lang="en-US" sz="6500" b="1" baseline="30000" dirty="0" smtClean="0">
                <a:solidFill>
                  <a:srgbClr val="035271"/>
                </a:solidFill>
                <a:effectLst>
                  <a:outerShdw blurRad="38100" dist="38100" dir="2700000" algn="tl">
                    <a:srgbClr val="000000">
                      <a:alpha val="43137"/>
                    </a:srgbClr>
                  </a:outerShdw>
                </a:effectLst>
                <a:uFillTx/>
              </a:rPr>
              <a:t>th</a:t>
            </a:r>
            <a:r>
              <a:rPr lang="en-US" sz="6500" b="1" dirty="0" smtClean="0">
                <a:solidFill>
                  <a:srgbClr val="035271"/>
                </a:solidFill>
                <a:effectLst>
                  <a:outerShdw blurRad="38100" dist="38100" dir="2700000" algn="tl">
                    <a:srgbClr val="000000">
                      <a:alpha val="43137"/>
                    </a:srgbClr>
                  </a:outerShdw>
                </a:effectLst>
              </a:rPr>
              <a:t> Dimension</a:t>
            </a:r>
            <a:br>
              <a:rPr lang="en-US" sz="6500" b="1" dirty="0" smtClean="0">
                <a:solidFill>
                  <a:srgbClr val="035271"/>
                </a:solidFill>
                <a:effectLst>
                  <a:outerShdw blurRad="38100" dist="38100" dir="2700000" algn="tl">
                    <a:srgbClr val="000000">
                      <a:alpha val="43137"/>
                    </a:srgbClr>
                  </a:outerShdw>
                </a:effectLst>
              </a:rPr>
            </a:b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1412</Words>
  <Application>Microsoft Office PowerPoint</Application>
  <PresentationFormat>Widescreen</PresentationFormat>
  <Paragraphs>192</Paragraphs>
  <Slides>28</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MS PGothic</vt:lpstr>
      <vt:lpstr>Arial</vt:lpstr>
      <vt:lpstr>Calibri</vt:lpstr>
      <vt:lpstr>Calibri Light</vt:lpstr>
      <vt:lpstr>Courier New</vt:lpstr>
      <vt:lpstr>Office Theme</vt:lpstr>
      <vt:lpstr>How to Throw Dice in 4D Space - without dropping your phone</vt:lpstr>
      <vt:lpstr>What Motivated the Project</vt:lpstr>
      <vt:lpstr>The Team at Gameloft</vt:lpstr>
      <vt:lpstr>4D Euclidean Space</vt:lpstr>
      <vt:lpstr>Graphics Primitives in 4D </vt:lpstr>
      <vt:lpstr>Polygonal Primitives</vt:lpstr>
      <vt:lpstr>Implicit Geometry</vt:lpstr>
      <vt:lpstr>Texturing in 4D</vt:lpstr>
      <vt:lpstr>Viewing the 4th Dimension </vt:lpstr>
      <vt:lpstr>Rendering 3D Slices</vt:lpstr>
      <vt:lpstr>Wireframe Rendition of 4D Projection</vt:lpstr>
      <vt:lpstr>4D Ray Tracing</vt:lpstr>
      <vt:lpstr>Our Approach</vt:lpstr>
      <vt:lpstr>Our Approach (continued)</vt:lpstr>
      <vt:lpstr>Physics in 4D </vt:lpstr>
      <vt:lpstr>Box 2D Lite</vt:lpstr>
      <vt:lpstr>Dice3D</vt:lpstr>
      <vt:lpstr>Generalized Cross Product</vt:lpstr>
      <vt:lpstr>Generalized Cross Product (continued)</vt:lpstr>
      <vt:lpstr>Rotational Inertia in 4D</vt:lpstr>
      <vt:lpstr>Rotational Inertia For a Cube</vt:lpstr>
      <vt:lpstr>Angular Velocity in 4D</vt:lpstr>
      <vt:lpstr>Arbitrary Rotations in 4D</vt:lpstr>
      <vt:lpstr>Dice4D </vt:lpstr>
      <vt:lpstr>Our 4D Dice Labelling</vt:lpstr>
      <vt:lpstr>A Virtual 4D Dice Box (live demo)</vt:lpstr>
      <vt:lpstr>Final Touches</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Engagement Survey</dc:title>
  <dc:creator>Preslava Dimitrova</dc:creator>
  <cp:lastModifiedBy>Chunev, Georgi Ninkov</cp:lastModifiedBy>
  <cp:revision>421</cp:revision>
  <dcterms:created xsi:type="dcterms:W3CDTF">2019-02-19T15:40:00Z</dcterms:created>
  <dcterms:modified xsi:type="dcterms:W3CDTF">2019-05-24T07:56:38Z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2057-10.2.0.5845</vt:lpwstr>
  </property>
</Properties>
</file>